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4"/>
  </p:notesMasterIdLst>
  <p:handoutMasterIdLst>
    <p:handoutMasterId r:id="rId95"/>
  </p:handoutMasterIdLst>
  <p:sldIdLst>
    <p:sldId id="256" r:id="rId2"/>
    <p:sldId id="457" r:id="rId3"/>
    <p:sldId id="552" r:id="rId4"/>
    <p:sldId id="526" r:id="rId5"/>
    <p:sldId id="278" r:id="rId6"/>
    <p:sldId id="260" r:id="rId7"/>
    <p:sldId id="540" r:id="rId8"/>
    <p:sldId id="539" r:id="rId9"/>
    <p:sldId id="542" r:id="rId10"/>
    <p:sldId id="551" r:id="rId11"/>
    <p:sldId id="259" r:id="rId12"/>
    <p:sldId id="541" r:id="rId13"/>
    <p:sldId id="579" r:id="rId14"/>
    <p:sldId id="528" r:id="rId15"/>
    <p:sldId id="555" r:id="rId16"/>
    <p:sldId id="566" r:id="rId17"/>
    <p:sldId id="569" r:id="rId18"/>
    <p:sldId id="570" r:id="rId19"/>
    <p:sldId id="571" r:id="rId20"/>
    <p:sldId id="533" r:id="rId21"/>
    <p:sldId id="531" r:id="rId22"/>
    <p:sldId id="563" r:id="rId23"/>
    <p:sldId id="537" r:id="rId24"/>
    <p:sldId id="279" r:id="rId25"/>
    <p:sldId id="262" r:id="rId26"/>
    <p:sldId id="574" r:id="rId27"/>
    <p:sldId id="575" r:id="rId28"/>
    <p:sldId id="465" r:id="rId29"/>
    <p:sldId id="454" r:id="rId30"/>
    <p:sldId id="573" r:id="rId31"/>
    <p:sldId id="280" r:id="rId32"/>
    <p:sldId id="455" r:id="rId33"/>
    <p:sldId id="456" r:id="rId34"/>
    <p:sldId id="464" r:id="rId35"/>
    <p:sldId id="558" r:id="rId36"/>
    <p:sldId id="458" r:id="rId37"/>
    <p:sldId id="556" r:id="rId38"/>
    <p:sldId id="565" r:id="rId39"/>
    <p:sldId id="459" r:id="rId40"/>
    <p:sldId id="461" r:id="rId41"/>
    <p:sldId id="460" r:id="rId42"/>
    <p:sldId id="545" r:id="rId43"/>
    <p:sldId id="553" r:id="rId44"/>
    <p:sldId id="462" r:id="rId45"/>
    <p:sldId id="463" r:id="rId46"/>
    <p:sldId id="543" r:id="rId47"/>
    <p:sldId id="544" r:id="rId48"/>
    <p:sldId id="572" r:id="rId49"/>
    <p:sldId id="471" r:id="rId50"/>
    <p:sldId id="470" r:id="rId51"/>
    <p:sldId id="559" r:id="rId52"/>
    <p:sldId id="546" r:id="rId53"/>
    <p:sldId id="466" r:id="rId54"/>
    <p:sldId id="467" r:id="rId55"/>
    <p:sldId id="468" r:id="rId56"/>
    <p:sldId id="502" r:id="rId57"/>
    <p:sldId id="472" r:id="rId58"/>
    <p:sldId id="473" r:id="rId59"/>
    <p:sldId id="475" r:id="rId60"/>
    <p:sldId id="477" r:id="rId61"/>
    <p:sldId id="474" r:id="rId62"/>
    <p:sldId id="476" r:id="rId63"/>
    <p:sldId id="478" r:id="rId64"/>
    <p:sldId id="479" r:id="rId65"/>
    <p:sldId id="480" r:id="rId66"/>
    <p:sldId id="482" r:id="rId67"/>
    <p:sldId id="483" r:id="rId68"/>
    <p:sldId id="484" r:id="rId69"/>
    <p:sldId id="560" r:id="rId70"/>
    <p:sldId id="485" r:id="rId71"/>
    <p:sldId id="486" r:id="rId72"/>
    <p:sldId id="487" r:id="rId73"/>
    <p:sldId id="270" r:id="rId74"/>
    <p:sldId id="488" r:id="rId75"/>
    <p:sldId id="489" r:id="rId76"/>
    <p:sldId id="490" r:id="rId77"/>
    <p:sldId id="491" r:id="rId78"/>
    <p:sldId id="492" r:id="rId79"/>
    <p:sldId id="493" r:id="rId80"/>
    <p:sldId id="557" r:id="rId81"/>
    <p:sldId id="494" r:id="rId82"/>
    <p:sldId id="495" r:id="rId83"/>
    <p:sldId id="561" r:id="rId84"/>
    <p:sldId id="562" r:id="rId85"/>
    <p:sldId id="576" r:id="rId86"/>
    <p:sldId id="548" r:id="rId87"/>
    <p:sldId id="549" r:id="rId88"/>
    <p:sldId id="550" r:id="rId89"/>
    <p:sldId id="567" r:id="rId90"/>
    <p:sldId id="568" r:id="rId91"/>
    <p:sldId id="547" r:id="rId92"/>
    <p:sldId id="577" r:id="rId9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Anne Cleveland" initials="SC" lastIdx="205" clrIdx="0">
    <p:extLst>
      <p:ext uri="{19B8F6BF-5375-455C-9EA6-DF929625EA0E}">
        <p15:presenceInfo xmlns:p15="http://schemas.microsoft.com/office/powerpoint/2012/main" userId="S::scleveland@fjc.gov::10b86261-5de4-4907-9a38-0699754f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1758" autoAdjust="0"/>
  </p:normalViewPr>
  <p:slideViewPr>
    <p:cSldViewPr snapToGrid="0">
      <p:cViewPr varScale="1">
        <p:scale>
          <a:sx n="106" d="100"/>
          <a:sy n="106" d="100"/>
        </p:scale>
        <p:origin x="2200" y="176"/>
      </p:cViewPr>
      <p:guideLst/>
    </p:cSldViewPr>
  </p:slideViewPr>
  <p:notesTextViewPr>
    <p:cViewPr>
      <p:scale>
        <a:sx n="1" d="1"/>
        <a:sy n="1" d="1"/>
      </p:scale>
      <p:origin x="0" y="0"/>
    </p:cViewPr>
  </p:notesTextViewPr>
  <p:notesViewPr>
    <p:cSldViewPr snapToGrid="0">
      <p:cViewPr varScale="1">
        <p:scale>
          <a:sx n="64" d="100"/>
          <a:sy n="64" d="100"/>
        </p:scale>
        <p:origin x="2408"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2F720-C6D9-4B25-BFEE-9672BF831F0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1349C9F-F450-475B-A94D-FF2B213D7D1C}">
      <dgm:prSet/>
      <dgm:spPr/>
      <dgm:t>
        <a:bodyPr/>
        <a:lstStyle/>
        <a:p>
          <a:r>
            <a:rPr lang="en-US" dirty="0">
              <a:latin typeface="Arial" panose="020B0604020202020204" pitchFamily="34" charset="0"/>
              <a:cs typeface="Arial" panose="020B0604020202020204" pitchFamily="34" charset="0"/>
            </a:rPr>
            <a:t>Ask</a:t>
          </a:r>
        </a:p>
      </dgm:t>
    </dgm:pt>
    <dgm:pt modelId="{56BF5821-8F29-4DC9-BA7B-E44888D557A3}" type="parTrans" cxnId="{B9333CCD-43F4-45F4-B3EE-3BD177BD3FD3}">
      <dgm:prSet/>
      <dgm:spPr/>
      <dgm:t>
        <a:bodyPr/>
        <a:lstStyle/>
        <a:p>
          <a:endParaRPr lang="en-US" sz="1800"/>
        </a:p>
      </dgm:t>
    </dgm:pt>
    <dgm:pt modelId="{3D086C53-8AFD-4AA4-8663-2BBF372DAF1F}" type="sibTrans" cxnId="{B9333CCD-43F4-45F4-B3EE-3BD177BD3FD3}">
      <dgm:prSet/>
      <dgm:spPr/>
      <dgm:t>
        <a:bodyPr/>
        <a:lstStyle/>
        <a:p>
          <a:endParaRPr lang="en-US"/>
        </a:p>
      </dgm:t>
    </dgm:pt>
    <dgm:pt modelId="{9AC5E1FA-CE01-43F9-8418-E5336318000A}">
      <dgm:prSet custT="1"/>
      <dgm:spPr/>
      <dgm:t>
        <a:bodyPr/>
        <a:lstStyle/>
        <a:p>
          <a:r>
            <a:rPr lang="en-US" sz="1800" dirty="0">
              <a:latin typeface="Arial" panose="020B0604020202020204" pitchFamily="34" charset="0"/>
              <a:cs typeface="Arial" panose="020B0604020202020204" pitchFamily="34" charset="0"/>
            </a:rPr>
            <a:t>Ask for the </a:t>
          </a:r>
          <a:r>
            <a:rPr lang="en-US" sz="1800" b="1" dirty="0">
              <a:latin typeface="Arial" panose="020B0604020202020204" pitchFamily="34" charset="0"/>
              <a:cs typeface="Arial" panose="020B0604020202020204" pitchFamily="34" charset="0"/>
            </a:rPr>
            <a:t>bankruptcy case number </a:t>
          </a:r>
          <a:r>
            <a:rPr lang="en-US" sz="1800" dirty="0">
              <a:latin typeface="Arial" panose="020B0604020202020204" pitchFamily="34" charset="0"/>
              <a:cs typeface="Arial" panose="020B0604020202020204" pitchFamily="34" charset="0"/>
            </a:rPr>
            <a:t>and where the debtor filed it.</a:t>
          </a:r>
        </a:p>
      </dgm:t>
    </dgm:pt>
    <dgm:pt modelId="{18E65725-CA9D-4CF8-9102-C42229694BBE}" type="parTrans" cxnId="{5D537D6C-0BC1-429E-95BE-3FCEC2C23F51}">
      <dgm:prSet/>
      <dgm:spPr/>
      <dgm:t>
        <a:bodyPr/>
        <a:lstStyle/>
        <a:p>
          <a:endParaRPr lang="en-US" sz="1800"/>
        </a:p>
      </dgm:t>
    </dgm:pt>
    <dgm:pt modelId="{D76FE6BE-C665-4B29-964E-622B62B67BE0}" type="sibTrans" cxnId="{5D537D6C-0BC1-429E-95BE-3FCEC2C23F51}">
      <dgm:prSet/>
      <dgm:spPr/>
      <dgm:t>
        <a:bodyPr/>
        <a:lstStyle/>
        <a:p>
          <a:endParaRPr lang="en-US"/>
        </a:p>
      </dgm:t>
    </dgm:pt>
    <dgm:pt modelId="{1D5E81A1-224A-4EF3-8A0B-C5D88CA7D2AE}">
      <dgm:prSet/>
      <dgm:spPr/>
      <dgm:t>
        <a:bodyPr/>
        <a:lstStyle/>
        <a:p>
          <a:r>
            <a:rPr lang="en-US" dirty="0">
              <a:latin typeface="Arial" panose="020B0604020202020204" pitchFamily="34" charset="0"/>
              <a:cs typeface="Arial" panose="020B0604020202020204" pitchFamily="34" charset="0"/>
            </a:rPr>
            <a:t>Consider</a:t>
          </a:r>
        </a:p>
      </dgm:t>
    </dgm:pt>
    <dgm:pt modelId="{B733B443-F5B4-4FA5-A632-8A26A79AE3CF}" type="parTrans" cxnId="{4ED0754D-075B-4F3A-948C-FF607ECE58F4}">
      <dgm:prSet/>
      <dgm:spPr/>
      <dgm:t>
        <a:bodyPr/>
        <a:lstStyle/>
        <a:p>
          <a:endParaRPr lang="en-US" sz="1800"/>
        </a:p>
      </dgm:t>
    </dgm:pt>
    <dgm:pt modelId="{0D29B38A-3358-4454-A2CA-BB94AD650438}" type="sibTrans" cxnId="{4ED0754D-075B-4F3A-948C-FF607ECE58F4}">
      <dgm:prSet/>
      <dgm:spPr/>
      <dgm:t>
        <a:bodyPr/>
        <a:lstStyle/>
        <a:p>
          <a:endParaRPr lang="en-US"/>
        </a:p>
      </dgm:t>
    </dgm:pt>
    <dgm:pt modelId="{DF697AEA-C7D6-4F8F-81F9-40E68CC35A16}">
      <dgm:prSet custT="1"/>
      <dgm:spPr/>
      <dgm:t>
        <a:bodyPr/>
        <a:lstStyle/>
        <a:p>
          <a:r>
            <a:rPr lang="en-US" sz="1800" dirty="0">
              <a:latin typeface="Arial" panose="020B0604020202020204" pitchFamily="34" charset="0"/>
              <a:cs typeface="Arial" panose="020B0604020202020204" pitchFamily="34" charset="0"/>
            </a:rPr>
            <a:t>Consider whether the state proceeding would </a:t>
          </a:r>
          <a:r>
            <a:rPr lang="en-US" sz="1800" b="1" dirty="0">
              <a:latin typeface="Arial" panose="020B0604020202020204" pitchFamily="34" charset="0"/>
              <a:cs typeface="Arial" panose="020B0604020202020204" pitchFamily="34" charset="0"/>
            </a:rPr>
            <a:t>violate the stay.</a:t>
          </a:r>
        </a:p>
      </dgm:t>
    </dgm:pt>
    <dgm:pt modelId="{C51CC013-A188-4C7A-B77E-9CFC7EE8FC63}" type="parTrans" cxnId="{DF5EC927-690B-4792-8195-F2ACA61C0536}">
      <dgm:prSet/>
      <dgm:spPr/>
      <dgm:t>
        <a:bodyPr/>
        <a:lstStyle/>
        <a:p>
          <a:endParaRPr lang="en-US" sz="1800"/>
        </a:p>
      </dgm:t>
    </dgm:pt>
    <dgm:pt modelId="{42EC38D4-63BF-41B2-9053-0147259BCC4B}" type="sibTrans" cxnId="{DF5EC927-690B-4792-8195-F2ACA61C0536}">
      <dgm:prSet/>
      <dgm:spPr/>
      <dgm:t>
        <a:bodyPr/>
        <a:lstStyle/>
        <a:p>
          <a:endParaRPr lang="en-US"/>
        </a:p>
      </dgm:t>
    </dgm:pt>
    <dgm:pt modelId="{BA6EFE4D-DFFF-4B25-89FE-869C0C96E467}">
      <dgm:prSet/>
      <dgm:spPr/>
      <dgm:t>
        <a:bodyPr/>
        <a:lstStyle/>
        <a:p>
          <a:r>
            <a:rPr lang="en-US" dirty="0">
              <a:latin typeface="Arial" panose="020B0604020202020204" pitchFamily="34" charset="0"/>
              <a:cs typeface="Arial" panose="020B0604020202020204" pitchFamily="34" charset="0"/>
            </a:rPr>
            <a:t>Continue</a:t>
          </a:r>
        </a:p>
      </dgm:t>
    </dgm:pt>
    <dgm:pt modelId="{8C736F4D-5DC9-46D5-A867-5B752EA3BB72}" type="parTrans" cxnId="{4DC9DE82-02D5-4C31-B325-CC4303C26EE3}">
      <dgm:prSet/>
      <dgm:spPr/>
      <dgm:t>
        <a:bodyPr/>
        <a:lstStyle/>
        <a:p>
          <a:endParaRPr lang="en-US" sz="1800"/>
        </a:p>
      </dgm:t>
    </dgm:pt>
    <dgm:pt modelId="{34305C0B-D545-4047-9FE4-FE244AB2F81B}" type="sibTrans" cxnId="{4DC9DE82-02D5-4C31-B325-CC4303C26EE3}">
      <dgm:prSet/>
      <dgm:spPr/>
      <dgm:t>
        <a:bodyPr/>
        <a:lstStyle/>
        <a:p>
          <a:endParaRPr lang="en-US"/>
        </a:p>
      </dgm:t>
    </dgm:pt>
    <dgm:pt modelId="{4F6712C1-AD2C-46B2-A55F-4203F7E50C52}">
      <dgm:prSet custT="1"/>
      <dgm:spPr/>
      <dgm:t>
        <a:bodyPr/>
        <a:lstStyle/>
        <a:p>
          <a:r>
            <a:rPr lang="en-US" sz="1800" dirty="0">
              <a:latin typeface="Arial" panose="020B0604020202020204" pitchFamily="34" charset="0"/>
              <a:cs typeface="Arial" panose="020B0604020202020204" pitchFamily="34" charset="0"/>
            </a:rPr>
            <a:t>If you think the stay applies, </a:t>
          </a:r>
          <a:r>
            <a:rPr lang="en-US" sz="1800" b="1" dirty="0">
              <a:latin typeface="Arial" panose="020B0604020202020204" pitchFamily="34" charset="0"/>
              <a:cs typeface="Arial" panose="020B0604020202020204" pitchFamily="34" charset="0"/>
            </a:rPr>
            <a:t>continue the proceeding until you have confirmation</a:t>
          </a:r>
          <a:r>
            <a:rPr lang="en-US" sz="1800" dirty="0">
              <a:latin typeface="Arial" panose="020B0604020202020204" pitchFamily="34" charset="0"/>
              <a:cs typeface="Arial" panose="020B0604020202020204" pitchFamily="34" charset="0"/>
            </a:rPr>
            <a:t> there is relief from the stay or the stay was dissolved.</a:t>
          </a:r>
        </a:p>
      </dgm:t>
    </dgm:pt>
    <dgm:pt modelId="{50D9D158-49CD-476A-ACB7-E6FEC9D391E0}" type="parTrans" cxnId="{48D19D16-CFE9-45E2-9283-D01483E25511}">
      <dgm:prSet/>
      <dgm:spPr/>
      <dgm:t>
        <a:bodyPr/>
        <a:lstStyle/>
        <a:p>
          <a:endParaRPr lang="en-US" sz="1800"/>
        </a:p>
      </dgm:t>
    </dgm:pt>
    <dgm:pt modelId="{F7E6EFB8-F5E1-4808-88B3-19EBBADE0767}" type="sibTrans" cxnId="{48D19D16-CFE9-45E2-9283-D01483E25511}">
      <dgm:prSet/>
      <dgm:spPr/>
      <dgm:t>
        <a:bodyPr/>
        <a:lstStyle/>
        <a:p>
          <a:endParaRPr lang="en-US"/>
        </a:p>
      </dgm:t>
    </dgm:pt>
    <dgm:pt modelId="{0B0EF8B0-4B23-4FA7-A82A-B429B7EFBB2D}">
      <dgm:prSet/>
      <dgm:spPr/>
      <dgm:t>
        <a:bodyPr/>
        <a:lstStyle/>
        <a:p>
          <a:r>
            <a:rPr lang="en-US">
              <a:latin typeface="Arial" panose="020B0604020202020204" pitchFamily="34" charset="0"/>
              <a:cs typeface="Arial" panose="020B0604020202020204" pitchFamily="34" charset="0"/>
            </a:rPr>
            <a:t>Call</a:t>
          </a:r>
        </a:p>
      </dgm:t>
    </dgm:pt>
    <dgm:pt modelId="{70CFFB09-26D0-4424-AB8D-97B7F178778E}" type="parTrans" cxnId="{ACF62DD7-5A17-426C-B476-56F3113D4D1D}">
      <dgm:prSet/>
      <dgm:spPr/>
      <dgm:t>
        <a:bodyPr/>
        <a:lstStyle/>
        <a:p>
          <a:endParaRPr lang="en-US" sz="1800"/>
        </a:p>
      </dgm:t>
    </dgm:pt>
    <dgm:pt modelId="{5549EDA8-000F-4CA0-80AD-7E1360C43024}" type="sibTrans" cxnId="{ACF62DD7-5A17-426C-B476-56F3113D4D1D}">
      <dgm:prSet/>
      <dgm:spPr/>
      <dgm:t>
        <a:bodyPr/>
        <a:lstStyle/>
        <a:p>
          <a:endParaRPr lang="en-US"/>
        </a:p>
      </dgm:t>
    </dgm:pt>
    <dgm:pt modelId="{760266D6-4F7A-4E18-8714-3E541CE7E733}">
      <dgm:prSet custT="1"/>
      <dgm:spPr/>
      <dgm:t>
        <a:bodyPr/>
        <a:lstStyle/>
        <a:p>
          <a:r>
            <a:rPr lang="en-US" sz="1700" b="1" dirty="0">
              <a:latin typeface="Arial" panose="020B0604020202020204" pitchFamily="34" charset="0"/>
              <a:cs typeface="Arial" panose="020B0604020202020204" pitchFamily="34" charset="0"/>
            </a:rPr>
            <a:t>Call the bankruptcy clerk’s office </a:t>
          </a:r>
          <a:r>
            <a:rPr lang="en-US" sz="1700" dirty="0">
              <a:latin typeface="Arial" panose="020B0604020202020204" pitchFamily="34" charset="0"/>
              <a:cs typeface="Arial" panose="020B0604020202020204" pitchFamily="34" charset="0"/>
            </a:rPr>
            <a:t>to ask whether the debtor filed a petition and whether relief from the automatic stay was granted.</a:t>
          </a:r>
        </a:p>
      </dgm:t>
    </dgm:pt>
    <dgm:pt modelId="{8F666442-D6CE-45AB-9EF1-D6311D22FC4B}" type="parTrans" cxnId="{D26FACF1-FDE7-4D5B-BD98-92E82382E569}">
      <dgm:prSet/>
      <dgm:spPr/>
      <dgm:t>
        <a:bodyPr/>
        <a:lstStyle/>
        <a:p>
          <a:endParaRPr lang="en-US" sz="1800"/>
        </a:p>
      </dgm:t>
    </dgm:pt>
    <dgm:pt modelId="{C12D1F34-8154-432B-9B7C-3EAC476D0E21}" type="sibTrans" cxnId="{D26FACF1-FDE7-4D5B-BD98-92E82382E569}">
      <dgm:prSet/>
      <dgm:spPr/>
      <dgm:t>
        <a:bodyPr/>
        <a:lstStyle/>
        <a:p>
          <a:endParaRPr lang="en-US"/>
        </a:p>
      </dgm:t>
    </dgm:pt>
    <dgm:pt modelId="{A48F7F94-A2A7-4A0F-801C-E0268794F2F4}">
      <dgm:prSet/>
      <dgm:spPr/>
      <dgm:t>
        <a:bodyPr/>
        <a:lstStyle/>
        <a:p>
          <a:r>
            <a:rPr lang="en-US">
              <a:latin typeface="Arial" panose="020B0604020202020204" pitchFamily="34" charset="0"/>
              <a:cs typeface="Arial" panose="020B0604020202020204" pitchFamily="34" charset="0"/>
            </a:rPr>
            <a:t>Call</a:t>
          </a:r>
        </a:p>
      </dgm:t>
    </dgm:pt>
    <dgm:pt modelId="{7C623ABC-A9E8-4882-8786-10203906D88E}" type="parTrans" cxnId="{B66DAAF0-1944-4B3C-9087-16EE89CFF982}">
      <dgm:prSet/>
      <dgm:spPr/>
      <dgm:t>
        <a:bodyPr/>
        <a:lstStyle/>
        <a:p>
          <a:endParaRPr lang="en-US" sz="1800"/>
        </a:p>
      </dgm:t>
    </dgm:pt>
    <dgm:pt modelId="{4B5206B6-43C3-4212-A557-BE8E8648EBF4}" type="sibTrans" cxnId="{B66DAAF0-1944-4B3C-9087-16EE89CFF982}">
      <dgm:prSet/>
      <dgm:spPr/>
      <dgm:t>
        <a:bodyPr/>
        <a:lstStyle/>
        <a:p>
          <a:endParaRPr lang="en-US"/>
        </a:p>
      </dgm:t>
    </dgm:pt>
    <dgm:pt modelId="{638B6F46-0934-4F4C-A6D3-878CF2456ED8}">
      <dgm:prSet custT="1"/>
      <dgm:spPr/>
      <dgm:t>
        <a:bodyPr/>
        <a:lstStyle/>
        <a:p>
          <a:r>
            <a:rPr lang="en-US" sz="1700" b="1" dirty="0">
              <a:latin typeface="Arial" panose="020B0604020202020204" pitchFamily="34" charset="0"/>
              <a:cs typeface="Arial" panose="020B0604020202020204" pitchFamily="34" charset="0"/>
            </a:rPr>
            <a:t>Call a bankruptcy judge (or his/her law clerk) </a:t>
          </a:r>
          <a:r>
            <a:rPr lang="en-US" sz="1700" dirty="0">
              <a:latin typeface="Arial" panose="020B0604020202020204" pitchFamily="34" charset="0"/>
              <a:cs typeface="Arial" panose="020B0604020202020204" pitchFamily="34" charset="0"/>
            </a:rPr>
            <a:t>– Many bankruptcy judges would welcome calls from state court judges!</a:t>
          </a:r>
        </a:p>
      </dgm:t>
    </dgm:pt>
    <dgm:pt modelId="{F2D2465E-2970-4EAB-BAC3-9CB9624BE6FC}" type="parTrans" cxnId="{B215F8D5-FCEC-4E72-A89B-5AD89A8981AC}">
      <dgm:prSet/>
      <dgm:spPr/>
      <dgm:t>
        <a:bodyPr/>
        <a:lstStyle/>
        <a:p>
          <a:endParaRPr lang="en-US" sz="1800"/>
        </a:p>
      </dgm:t>
    </dgm:pt>
    <dgm:pt modelId="{8FEB53E2-F159-4929-A00A-3AA310739C37}" type="sibTrans" cxnId="{B215F8D5-FCEC-4E72-A89B-5AD89A8981AC}">
      <dgm:prSet/>
      <dgm:spPr/>
      <dgm:t>
        <a:bodyPr/>
        <a:lstStyle/>
        <a:p>
          <a:endParaRPr lang="en-US"/>
        </a:p>
      </dgm:t>
    </dgm:pt>
    <dgm:pt modelId="{949B5E81-E481-4150-A2A0-A7FF1EC83B03}" type="pres">
      <dgm:prSet presAssocID="{E482F720-C6D9-4B25-BFEE-9672BF831F02}" presName="Name0" presStyleCnt="0">
        <dgm:presLayoutVars>
          <dgm:dir/>
          <dgm:animLvl val="lvl"/>
          <dgm:resizeHandles val="exact"/>
        </dgm:presLayoutVars>
      </dgm:prSet>
      <dgm:spPr/>
    </dgm:pt>
    <dgm:pt modelId="{C83ACAC4-55B2-45BE-A5FD-225E199A6A75}" type="pres">
      <dgm:prSet presAssocID="{91349C9F-F450-475B-A94D-FF2B213D7D1C}" presName="linNode" presStyleCnt="0"/>
      <dgm:spPr/>
    </dgm:pt>
    <dgm:pt modelId="{8A732EBD-AAB8-42AA-B2C0-9849A8BA28D9}" type="pres">
      <dgm:prSet presAssocID="{91349C9F-F450-475B-A94D-FF2B213D7D1C}" presName="parentText" presStyleLbl="node1" presStyleIdx="0" presStyleCnt="5" custLinFactNeighborX="0" custLinFactNeighborY="0">
        <dgm:presLayoutVars>
          <dgm:chMax val="1"/>
          <dgm:bulletEnabled val="1"/>
        </dgm:presLayoutVars>
      </dgm:prSet>
      <dgm:spPr/>
    </dgm:pt>
    <dgm:pt modelId="{B9BBD8FE-1936-45A0-ABBC-FEF31F8E6043}" type="pres">
      <dgm:prSet presAssocID="{91349C9F-F450-475B-A94D-FF2B213D7D1C}" presName="descendantText" presStyleLbl="alignAccFollowNode1" presStyleIdx="0" presStyleCnt="5" custLinFactNeighborX="0" custLinFactNeighborY="0">
        <dgm:presLayoutVars>
          <dgm:bulletEnabled val="1"/>
        </dgm:presLayoutVars>
      </dgm:prSet>
      <dgm:spPr/>
    </dgm:pt>
    <dgm:pt modelId="{E97E458A-3273-48DA-A304-92BC5A71AF81}" type="pres">
      <dgm:prSet presAssocID="{3D086C53-8AFD-4AA4-8663-2BBF372DAF1F}" presName="sp" presStyleCnt="0"/>
      <dgm:spPr/>
    </dgm:pt>
    <dgm:pt modelId="{F2CB28B7-E0A6-4E7A-9050-01965D0BC2B4}" type="pres">
      <dgm:prSet presAssocID="{1D5E81A1-224A-4EF3-8A0B-C5D88CA7D2AE}" presName="linNode" presStyleCnt="0"/>
      <dgm:spPr/>
    </dgm:pt>
    <dgm:pt modelId="{3FFC24D4-94EA-4D65-955F-8ED2174907C5}" type="pres">
      <dgm:prSet presAssocID="{1D5E81A1-224A-4EF3-8A0B-C5D88CA7D2AE}" presName="parentText" presStyleLbl="node1" presStyleIdx="1" presStyleCnt="5" custLinFactNeighborX="0" custLinFactNeighborY="0">
        <dgm:presLayoutVars>
          <dgm:chMax val="1"/>
          <dgm:bulletEnabled val="1"/>
        </dgm:presLayoutVars>
      </dgm:prSet>
      <dgm:spPr/>
    </dgm:pt>
    <dgm:pt modelId="{49BA5472-5E68-4FE9-A511-D4017FC649D0}" type="pres">
      <dgm:prSet presAssocID="{1D5E81A1-224A-4EF3-8A0B-C5D88CA7D2AE}" presName="descendantText" presStyleLbl="alignAccFollowNode1" presStyleIdx="1" presStyleCnt="5">
        <dgm:presLayoutVars>
          <dgm:bulletEnabled val="1"/>
        </dgm:presLayoutVars>
      </dgm:prSet>
      <dgm:spPr/>
    </dgm:pt>
    <dgm:pt modelId="{EA8C1511-A4EB-4615-9179-94572FD60F19}" type="pres">
      <dgm:prSet presAssocID="{0D29B38A-3358-4454-A2CA-BB94AD650438}" presName="sp" presStyleCnt="0"/>
      <dgm:spPr/>
    </dgm:pt>
    <dgm:pt modelId="{E5B4DAAA-62AA-4151-BB0E-E8DC68AFCFB1}" type="pres">
      <dgm:prSet presAssocID="{BA6EFE4D-DFFF-4B25-89FE-869C0C96E467}" presName="linNode" presStyleCnt="0"/>
      <dgm:spPr/>
    </dgm:pt>
    <dgm:pt modelId="{4C4A71FD-0E49-4761-B683-B70AA655CCC1}" type="pres">
      <dgm:prSet presAssocID="{BA6EFE4D-DFFF-4B25-89FE-869C0C96E467}" presName="parentText" presStyleLbl="node1" presStyleIdx="2" presStyleCnt="5" custLinFactNeighborX="0" custLinFactNeighborY="0">
        <dgm:presLayoutVars>
          <dgm:chMax val="1"/>
          <dgm:bulletEnabled val="1"/>
        </dgm:presLayoutVars>
      </dgm:prSet>
      <dgm:spPr/>
    </dgm:pt>
    <dgm:pt modelId="{A90094CE-D804-4F05-A0CF-689B3C733CD6}" type="pres">
      <dgm:prSet presAssocID="{BA6EFE4D-DFFF-4B25-89FE-869C0C96E467}" presName="descendantText" presStyleLbl="alignAccFollowNode1" presStyleIdx="2" presStyleCnt="5" custScaleY="104007">
        <dgm:presLayoutVars>
          <dgm:bulletEnabled val="1"/>
        </dgm:presLayoutVars>
      </dgm:prSet>
      <dgm:spPr/>
    </dgm:pt>
    <dgm:pt modelId="{A079BF2F-0535-45A9-994F-4F250590735F}" type="pres">
      <dgm:prSet presAssocID="{34305C0B-D545-4047-9FE4-FE244AB2F81B}" presName="sp" presStyleCnt="0"/>
      <dgm:spPr/>
    </dgm:pt>
    <dgm:pt modelId="{2E5D817D-6335-4739-9895-AF2E6629D98D}" type="pres">
      <dgm:prSet presAssocID="{0B0EF8B0-4B23-4FA7-A82A-B429B7EFBB2D}" presName="linNode" presStyleCnt="0"/>
      <dgm:spPr/>
    </dgm:pt>
    <dgm:pt modelId="{E2124957-ACAB-4983-A83B-79EC45BBD869}" type="pres">
      <dgm:prSet presAssocID="{0B0EF8B0-4B23-4FA7-A82A-B429B7EFBB2D}" presName="parentText" presStyleLbl="node1" presStyleIdx="3" presStyleCnt="5" custLinFactNeighborX="0" custLinFactNeighborY="0">
        <dgm:presLayoutVars>
          <dgm:chMax val="1"/>
          <dgm:bulletEnabled val="1"/>
        </dgm:presLayoutVars>
      </dgm:prSet>
      <dgm:spPr/>
    </dgm:pt>
    <dgm:pt modelId="{355DE0A5-F156-4569-B3BE-5C927606E65C}" type="pres">
      <dgm:prSet presAssocID="{0B0EF8B0-4B23-4FA7-A82A-B429B7EFBB2D}" presName="descendantText" presStyleLbl="alignAccFollowNode1" presStyleIdx="3" presStyleCnt="5">
        <dgm:presLayoutVars>
          <dgm:bulletEnabled val="1"/>
        </dgm:presLayoutVars>
      </dgm:prSet>
      <dgm:spPr/>
    </dgm:pt>
    <dgm:pt modelId="{DA502727-590F-49CC-80F2-DD51603C740A}" type="pres">
      <dgm:prSet presAssocID="{5549EDA8-000F-4CA0-80AD-7E1360C43024}" presName="sp" presStyleCnt="0"/>
      <dgm:spPr/>
    </dgm:pt>
    <dgm:pt modelId="{E088B6D5-E9B6-422B-BA84-00FF47CB15EE}" type="pres">
      <dgm:prSet presAssocID="{A48F7F94-A2A7-4A0F-801C-E0268794F2F4}" presName="linNode" presStyleCnt="0"/>
      <dgm:spPr/>
    </dgm:pt>
    <dgm:pt modelId="{61226AD9-C3D2-41F8-BD65-FE376F0A7E54}" type="pres">
      <dgm:prSet presAssocID="{A48F7F94-A2A7-4A0F-801C-E0268794F2F4}" presName="parentText" presStyleLbl="node1" presStyleIdx="4" presStyleCnt="5" custLinFactNeighborX="0" custLinFactNeighborY="0">
        <dgm:presLayoutVars>
          <dgm:chMax val="1"/>
          <dgm:bulletEnabled val="1"/>
        </dgm:presLayoutVars>
      </dgm:prSet>
      <dgm:spPr/>
    </dgm:pt>
    <dgm:pt modelId="{35325D54-5939-4B0A-A492-5BD093D8BFBB}" type="pres">
      <dgm:prSet presAssocID="{A48F7F94-A2A7-4A0F-801C-E0268794F2F4}" presName="descendantText" presStyleLbl="alignAccFollowNode1" presStyleIdx="4" presStyleCnt="5">
        <dgm:presLayoutVars>
          <dgm:bulletEnabled val="1"/>
        </dgm:presLayoutVars>
      </dgm:prSet>
      <dgm:spPr/>
    </dgm:pt>
  </dgm:ptLst>
  <dgm:cxnLst>
    <dgm:cxn modelId="{48D19D16-CFE9-45E2-9283-D01483E25511}" srcId="{BA6EFE4D-DFFF-4B25-89FE-869C0C96E467}" destId="{4F6712C1-AD2C-46B2-A55F-4203F7E50C52}" srcOrd="0" destOrd="0" parTransId="{50D9D158-49CD-476A-ACB7-E6FEC9D391E0}" sibTransId="{F7E6EFB8-F5E1-4808-88B3-19EBBADE0767}"/>
    <dgm:cxn modelId="{73210418-D506-4F23-99D4-3402247737BB}" type="presOf" srcId="{4F6712C1-AD2C-46B2-A55F-4203F7E50C52}" destId="{A90094CE-D804-4F05-A0CF-689B3C733CD6}" srcOrd="0" destOrd="0" presId="urn:microsoft.com/office/officeart/2005/8/layout/vList5"/>
    <dgm:cxn modelId="{1658BF1E-A9F2-41FE-BF61-653E56DD4B31}" type="presOf" srcId="{A48F7F94-A2A7-4A0F-801C-E0268794F2F4}" destId="{61226AD9-C3D2-41F8-BD65-FE376F0A7E54}" srcOrd="0" destOrd="0" presId="urn:microsoft.com/office/officeart/2005/8/layout/vList5"/>
    <dgm:cxn modelId="{DF5EC927-690B-4792-8195-F2ACA61C0536}" srcId="{1D5E81A1-224A-4EF3-8A0B-C5D88CA7D2AE}" destId="{DF697AEA-C7D6-4F8F-81F9-40E68CC35A16}" srcOrd="0" destOrd="0" parTransId="{C51CC013-A188-4C7A-B77E-9CFC7EE8FC63}" sibTransId="{42EC38D4-63BF-41B2-9053-0147259BCC4B}"/>
    <dgm:cxn modelId="{29DE582A-DC27-451A-ACA6-99CEA1675A5C}" type="presOf" srcId="{BA6EFE4D-DFFF-4B25-89FE-869C0C96E467}" destId="{4C4A71FD-0E49-4761-B683-B70AA655CCC1}" srcOrd="0" destOrd="0" presId="urn:microsoft.com/office/officeart/2005/8/layout/vList5"/>
    <dgm:cxn modelId="{F40BAE2A-FE66-4978-88EC-BB6175D13E50}" type="presOf" srcId="{1D5E81A1-224A-4EF3-8A0B-C5D88CA7D2AE}" destId="{3FFC24D4-94EA-4D65-955F-8ED2174907C5}" srcOrd="0" destOrd="0" presId="urn:microsoft.com/office/officeart/2005/8/layout/vList5"/>
    <dgm:cxn modelId="{CD62E64B-781B-4138-806A-20755E033D68}" type="presOf" srcId="{DF697AEA-C7D6-4F8F-81F9-40E68CC35A16}" destId="{49BA5472-5E68-4FE9-A511-D4017FC649D0}" srcOrd="0" destOrd="0" presId="urn:microsoft.com/office/officeart/2005/8/layout/vList5"/>
    <dgm:cxn modelId="{4ED0754D-075B-4F3A-948C-FF607ECE58F4}" srcId="{E482F720-C6D9-4B25-BFEE-9672BF831F02}" destId="{1D5E81A1-224A-4EF3-8A0B-C5D88CA7D2AE}" srcOrd="1" destOrd="0" parTransId="{B733B443-F5B4-4FA5-A632-8A26A79AE3CF}" sibTransId="{0D29B38A-3358-4454-A2CA-BB94AD650438}"/>
    <dgm:cxn modelId="{5D537D6C-0BC1-429E-95BE-3FCEC2C23F51}" srcId="{91349C9F-F450-475B-A94D-FF2B213D7D1C}" destId="{9AC5E1FA-CE01-43F9-8418-E5336318000A}" srcOrd="0" destOrd="0" parTransId="{18E65725-CA9D-4CF8-9102-C42229694BBE}" sibTransId="{D76FE6BE-C665-4B29-964E-622B62B67BE0}"/>
    <dgm:cxn modelId="{4DC9DE82-02D5-4C31-B325-CC4303C26EE3}" srcId="{E482F720-C6D9-4B25-BFEE-9672BF831F02}" destId="{BA6EFE4D-DFFF-4B25-89FE-869C0C96E467}" srcOrd="2" destOrd="0" parTransId="{8C736F4D-5DC9-46D5-A867-5B752EA3BB72}" sibTransId="{34305C0B-D545-4047-9FE4-FE244AB2F81B}"/>
    <dgm:cxn modelId="{036C8583-FBFA-4815-ABD6-9D54B68B5AFE}" type="presOf" srcId="{91349C9F-F450-475B-A94D-FF2B213D7D1C}" destId="{8A732EBD-AAB8-42AA-B2C0-9849A8BA28D9}" srcOrd="0" destOrd="0" presId="urn:microsoft.com/office/officeart/2005/8/layout/vList5"/>
    <dgm:cxn modelId="{AAF553BA-56BB-4884-801C-51AE5130E112}" type="presOf" srcId="{9AC5E1FA-CE01-43F9-8418-E5336318000A}" destId="{B9BBD8FE-1936-45A0-ABBC-FEF31F8E6043}" srcOrd="0" destOrd="0" presId="urn:microsoft.com/office/officeart/2005/8/layout/vList5"/>
    <dgm:cxn modelId="{4A45B2C1-6C07-4500-B479-45CA0A078E7E}" type="presOf" srcId="{638B6F46-0934-4F4C-A6D3-878CF2456ED8}" destId="{35325D54-5939-4B0A-A492-5BD093D8BFBB}" srcOrd="0" destOrd="0" presId="urn:microsoft.com/office/officeart/2005/8/layout/vList5"/>
    <dgm:cxn modelId="{B9333CCD-43F4-45F4-B3EE-3BD177BD3FD3}" srcId="{E482F720-C6D9-4B25-BFEE-9672BF831F02}" destId="{91349C9F-F450-475B-A94D-FF2B213D7D1C}" srcOrd="0" destOrd="0" parTransId="{56BF5821-8F29-4DC9-BA7B-E44888D557A3}" sibTransId="{3D086C53-8AFD-4AA4-8663-2BBF372DAF1F}"/>
    <dgm:cxn modelId="{B215F8D5-FCEC-4E72-A89B-5AD89A8981AC}" srcId="{A48F7F94-A2A7-4A0F-801C-E0268794F2F4}" destId="{638B6F46-0934-4F4C-A6D3-878CF2456ED8}" srcOrd="0" destOrd="0" parTransId="{F2D2465E-2970-4EAB-BAC3-9CB9624BE6FC}" sibTransId="{8FEB53E2-F159-4929-A00A-3AA310739C37}"/>
    <dgm:cxn modelId="{ACF62DD7-5A17-426C-B476-56F3113D4D1D}" srcId="{E482F720-C6D9-4B25-BFEE-9672BF831F02}" destId="{0B0EF8B0-4B23-4FA7-A82A-B429B7EFBB2D}" srcOrd="3" destOrd="0" parTransId="{70CFFB09-26D0-4424-AB8D-97B7F178778E}" sibTransId="{5549EDA8-000F-4CA0-80AD-7E1360C43024}"/>
    <dgm:cxn modelId="{48C8E5DC-A1D7-4E82-8309-ECD48043D810}" type="presOf" srcId="{0B0EF8B0-4B23-4FA7-A82A-B429B7EFBB2D}" destId="{E2124957-ACAB-4983-A83B-79EC45BBD869}" srcOrd="0" destOrd="0" presId="urn:microsoft.com/office/officeart/2005/8/layout/vList5"/>
    <dgm:cxn modelId="{85AE9CE2-E4ED-40A9-AB92-FCC7BEA47C8C}" type="presOf" srcId="{760266D6-4F7A-4E18-8714-3E541CE7E733}" destId="{355DE0A5-F156-4569-B3BE-5C927606E65C}" srcOrd="0" destOrd="0" presId="urn:microsoft.com/office/officeart/2005/8/layout/vList5"/>
    <dgm:cxn modelId="{B66DAAF0-1944-4B3C-9087-16EE89CFF982}" srcId="{E482F720-C6D9-4B25-BFEE-9672BF831F02}" destId="{A48F7F94-A2A7-4A0F-801C-E0268794F2F4}" srcOrd="4" destOrd="0" parTransId="{7C623ABC-A9E8-4882-8786-10203906D88E}" sibTransId="{4B5206B6-43C3-4212-A557-BE8E8648EBF4}"/>
    <dgm:cxn modelId="{D26FACF1-FDE7-4D5B-BD98-92E82382E569}" srcId="{0B0EF8B0-4B23-4FA7-A82A-B429B7EFBB2D}" destId="{760266D6-4F7A-4E18-8714-3E541CE7E733}" srcOrd="0" destOrd="0" parTransId="{8F666442-D6CE-45AB-9EF1-D6311D22FC4B}" sibTransId="{C12D1F34-8154-432B-9B7C-3EAC476D0E21}"/>
    <dgm:cxn modelId="{43A232FF-3D5F-498F-B4A1-FF787D126872}" type="presOf" srcId="{E482F720-C6D9-4B25-BFEE-9672BF831F02}" destId="{949B5E81-E481-4150-A2A0-A7FF1EC83B03}" srcOrd="0" destOrd="0" presId="urn:microsoft.com/office/officeart/2005/8/layout/vList5"/>
    <dgm:cxn modelId="{28513079-2105-4AD9-96EF-C0E4BCDE420F}" type="presParOf" srcId="{949B5E81-E481-4150-A2A0-A7FF1EC83B03}" destId="{C83ACAC4-55B2-45BE-A5FD-225E199A6A75}" srcOrd="0" destOrd="0" presId="urn:microsoft.com/office/officeart/2005/8/layout/vList5"/>
    <dgm:cxn modelId="{28AC132C-958D-410F-AA86-092A2C293668}" type="presParOf" srcId="{C83ACAC4-55B2-45BE-A5FD-225E199A6A75}" destId="{8A732EBD-AAB8-42AA-B2C0-9849A8BA28D9}" srcOrd="0" destOrd="0" presId="urn:microsoft.com/office/officeart/2005/8/layout/vList5"/>
    <dgm:cxn modelId="{E7E49F1C-7C60-478C-94F7-15B28D2E9AE3}" type="presParOf" srcId="{C83ACAC4-55B2-45BE-A5FD-225E199A6A75}" destId="{B9BBD8FE-1936-45A0-ABBC-FEF31F8E6043}" srcOrd="1" destOrd="0" presId="urn:microsoft.com/office/officeart/2005/8/layout/vList5"/>
    <dgm:cxn modelId="{7AFA9E29-7EA1-48BF-A0B4-39D6F580AE70}" type="presParOf" srcId="{949B5E81-E481-4150-A2A0-A7FF1EC83B03}" destId="{E97E458A-3273-48DA-A304-92BC5A71AF81}" srcOrd="1" destOrd="0" presId="urn:microsoft.com/office/officeart/2005/8/layout/vList5"/>
    <dgm:cxn modelId="{AB323A64-0F19-4676-BA1A-BF622AC985A0}" type="presParOf" srcId="{949B5E81-E481-4150-A2A0-A7FF1EC83B03}" destId="{F2CB28B7-E0A6-4E7A-9050-01965D0BC2B4}" srcOrd="2" destOrd="0" presId="urn:microsoft.com/office/officeart/2005/8/layout/vList5"/>
    <dgm:cxn modelId="{CD6EA523-2974-4EE1-833D-A9C0C982A3F5}" type="presParOf" srcId="{F2CB28B7-E0A6-4E7A-9050-01965D0BC2B4}" destId="{3FFC24D4-94EA-4D65-955F-8ED2174907C5}" srcOrd="0" destOrd="0" presId="urn:microsoft.com/office/officeart/2005/8/layout/vList5"/>
    <dgm:cxn modelId="{AC8A225A-B63E-4FA1-B07D-904BC54001F2}" type="presParOf" srcId="{F2CB28B7-E0A6-4E7A-9050-01965D0BC2B4}" destId="{49BA5472-5E68-4FE9-A511-D4017FC649D0}" srcOrd="1" destOrd="0" presId="urn:microsoft.com/office/officeart/2005/8/layout/vList5"/>
    <dgm:cxn modelId="{00CC7671-5E0D-4B5D-A333-DEA42E591133}" type="presParOf" srcId="{949B5E81-E481-4150-A2A0-A7FF1EC83B03}" destId="{EA8C1511-A4EB-4615-9179-94572FD60F19}" srcOrd="3" destOrd="0" presId="urn:microsoft.com/office/officeart/2005/8/layout/vList5"/>
    <dgm:cxn modelId="{666293A0-5690-430B-A1D1-0936413ADFE8}" type="presParOf" srcId="{949B5E81-E481-4150-A2A0-A7FF1EC83B03}" destId="{E5B4DAAA-62AA-4151-BB0E-E8DC68AFCFB1}" srcOrd="4" destOrd="0" presId="urn:microsoft.com/office/officeart/2005/8/layout/vList5"/>
    <dgm:cxn modelId="{F4F496A9-960E-4C42-9AB6-6D687F310D19}" type="presParOf" srcId="{E5B4DAAA-62AA-4151-BB0E-E8DC68AFCFB1}" destId="{4C4A71FD-0E49-4761-B683-B70AA655CCC1}" srcOrd="0" destOrd="0" presId="urn:microsoft.com/office/officeart/2005/8/layout/vList5"/>
    <dgm:cxn modelId="{FD8B54EE-FCA1-4E45-8C42-1B2FE6B7D4C9}" type="presParOf" srcId="{E5B4DAAA-62AA-4151-BB0E-E8DC68AFCFB1}" destId="{A90094CE-D804-4F05-A0CF-689B3C733CD6}" srcOrd="1" destOrd="0" presId="urn:microsoft.com/office/officeart/2005/8/layout/vList5"/>
    <dgm:cxn modelId="{454E064D-70B1-4F60-8C21-F2F24F3FA363}" type="presParOf" srcId="{949B5E81-E481-4150-A2A0-A7FF1EC83B03}" destId="{A079BF2F-0535-45A9-994F-4F250590735F}" srcOrd="5" destOrd="0" presId="urn:microsoft.com/office/officeart/2005/8/layout/vList5"/>
    <dgm:cxn modelId="{69802431-A999-4A15-93D7-0515F85AA48A}" type="presParOf" srcId="{949B5E81-E481-4150-A2A0-A7FF1EC83B03}" destId="{2E5D817D-6335-4739-9895-AF2E6629D98D}" srcOrd="6" destOrd="0" presId="urn:microsoft.com/office/officeart/2005/8/layout/vList5"/>
    <dgm:cxn modelId="{63B14093-0D8C-47CB-B8BC-BD0AEA810270}" type="presParOf" srcId="{2E5D817D-6335-4739-9895-AF2E6629D98D}" destId="{E2124957-ACAB-4983-A83B-79EC45BBD869}" srcOrd="0" destOrd="0" presId="urn:microsoft.com/office/officeart/2005/8/layout/vList5"/>
    <dgm:cxn modelId="{0A6AFB26-C6B8-47CE-9DBC-A4A20E569406}" type="presParOf" srcId="{2E5D817D-6335-4739-9895-AF2E6629D98D}" destId="{355DE0A5-F156-4569-B3BE-5C927606E65C}" srcOrd="1" destOrd="0" presId="urn:microsoft.com/office/officeart/2005/8/layout/vList5"/>
    <dgm:cxn modelId="{567219A7-3548-4D93-BC06-E1B94E6CADA1}" type="presParOf" srcId="{949B5E81-E481-4150-A2A0-A7FF1EC83B03}" destId="{DA502727-590F-49CC-80F2-DD51603C740A}" srcOrd="7" destOrd="0" presId="urn:microsoft.com/office/officeart/2005/8/layout/vList5"/>
    <dgm:cxn modelId="{445F2D66-61AB-4B95-86EB-A1E4B96AF717}" type="presParOf" srcId="{949B5E81-E481-4150-A2A0-A7FF1EC83B03}" destId="{E088B6D5-E9B6-422B-BA84-00FF47CB15EE}" srcOrd="8" destOrd="0" presId="urn:microsoft.com/office/officeart/2005/8/layout/vList5"/>
    <dgm:cxn modelId="{6A1A04D4-A524-4531-9D24-DFD542EF6EC1}" type="presParOf" srcId="{E088B6D5-E9B6-422B-BA84-00FF47CB15EE}" destId="{61226AD9-C3D2-41F8-BD65-FE376F0A7E54}" srcOrd="0" destOrd="0" presId="urn:microsoft.com/office/officeart/2005/8/layout/vList5"/>
    <dgm:cxn modelId="{80C7E6CA-A8DA-4A30-B0AD-9EF5AED50AE8}" type="presParOf" srcId="{E088B6D5-E9B6-422B-BA84-00FF47CB15EE}" destId="{35325D54-5939-4B0A-A492-5BD093D8BF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4096A7-0E9C-41C3-A9DF-CD45F61A47D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66B20A8-A265-40F7-A4B9-2CD8E436C22F}">
      <dgm:prSet phldrT="[Text]" custT="1"/>
      <dgm:spPr/>
      <dgm:t>
        <a:bodyPr/>
        <a:lstStyle/>
        <a:p>
          <a:r>
            <a:rPr lang="en-US" sz="2100" dirty="0">
              <a:latin typeface="Arial" panose="020B0604020202020204" pitchFamily="34" charset="0"/>
              <a:cs typeface="Arial" panose="020B0604020202020204" pitchFamily="34" charset="0"/>
            </a:rPr>
            <a:t>Secured creditors</a:t>
          </a:r>
        </a:p>
      </dgm:t>
    </dgm:pt>
    <dgm:pt modelId="{67E9EA23-6418-4865-B22D-6CF2D4FDECA0}" type="parTrans" cxnId="{948FDE6D-3EBD-4C09-AD2F-36237DBDA334}">
      <dgm:prSet/>
      <dgm:spPr/>
      <dgm:t>
        <a:bodyPr/>
        <a:lstStyle/>
        <a:p>
          <a:endParaRPr lang="en-US" sz="2100"/>
        </a:p>
      </dgm:t>
    </dgm:pt>
    <dgm:pt modelId="{AD6E1CE6-A2EC-4C45-88F9-4EC3E7C2FDED}" type="sibTrans" cxnId="{948FDE6D-3EBD-4C09-AD2F-36237DBDA334}">
      <dgm:prSet/>
      <dgm:spPr/>
      <dgm:t>
        <a:bodyPr/>
        <a:lstStyle/>
        <a:p>
          <a:endParaRPr lang="en-US" sz="2100"/>
        </a:p>
      </dgm:t>
    </dgm:pt>
    <dgm:pt modelId="{B8D8E498-9CA9-4411-A1A4-58BB9B8F2D94}">
      <dgm:prSet phldrT="[Text]" custT="1"/>
      <dgm:spPr/>
      <dgm:t>
        <a:bodyPr/>
        <a:lstStyle/>
        <a:p>
          <a:r>
            <a:rPr lang="en-US" sz="2100" dirty="0">
              <a:latin typeface="Arial" panose="020B0604020202020204" pitchFamily="34" charset="0"/>
              <a:cs typeface="Arial" panose="020B0604020202020204" pitchFamily="34" charset="0"/>
            </a:rPr>
            <a:t>DSOs (but review!)</a:t>
          </a:r>
        </a:p>
      </dgm:t>
    </dgm:pt>
    <dgm:pt modelId="{0543A9BD-621C-4284-A34C-D85973A54BE3}" type="parTrans" cxnId="{D939172E-72A2-4AB8-B320-3B33936B81EC}">
      <dgm:prSet/>
      <dgm:spPr/>
      <dgm:t>
        <a:bodyPr/>
        <a:lstStyle/>
        <a:p>
          <a:endParaRPr lang="en-US" sz="2100"/>
        </a:p>
      </dgm:t>
    </dgm:pt>
    <dgm:pt modelId="{B4B86AB8-19D1-4A5D-9803-B131BB0528D2}" type="sibTrans" cxnId="{D939172E-72A2-4AB8-B320-3B33936B81EC}">
      <dgm:prSet/>
      <dgm:spPr/>
      <dgm:t>
        <a:bodyPr/>
        <a:lstStyle/>
        <a:p>
          <a:endParaRPr lang="en-US" sz="2100"/>
        </a:p>
      </dgm:t>
    </dgm:pt>
    <dgm:pt modelId="{BD1C556F-ADF9-46FF-B840-D582812715F4}">
      <dgm:prSet phldrT="[Text]" custT="1"/>
      <dgm:spPr/>
      <dgm:t>
        <a:bodyPr/>
        <a:lstStyle/>
        <a:p>
          <a:r>
            <a:rPr lang="en-US" sz="2100" dirty="0">
              <a:latin typeface="Arial" panose="020B0604020202020204" pitchFamily="34" charset="0"/>
              <a:cs typeface="Arial" panose="020B0604020202020204" pitchFamily="34" charset="0"/>
            </a:rPr>
            <a:t>Allowed administrative expenses</a:t>
          </a:r>
        </a:p>
      </dgm:t>
    </dgm:pt>
    <dgm:pt modelId="{C9F8F1C6-8776-48CC-8A20-853F600F7023}" type="parTrans" cxnId="{2F0E1A93-C6A0-4599-9456-797F11DC8DAF}">
      <dgm:prSet/>
      <dgm:spPr/>
      <dgm:t>
        <a:bodyPr/>
        <a:lstStyle/>
        <a:p>
          <a:endParaRPr lang="en-US" sz="2100"/>
        </a:p>
      </dgm:t>
    </dgm:pt>
    <dgm:pt modelId="{2BA87704-D0E6-43A8-83A9-68B4115D4662}" type="sibTrans" cxnId="{2F0E1A93-C6A0-4599-9456-797F11DC8DAF}">
      <dgm:prSet/>
      <dgm:spPr/>
      <dgm:t>
        <a:bodyPr/>
        <a:lstStyle/>
        <a:p>
          <a:endParaRPr lang="en-US" sz="2100"/>
        </a:p>
      </dgm:t>
    </dgm:pt>
    <dgm:pt modelId="{97F4AFB6-41CB-4C0E-9DCF-5966A0B8403A}">
      <dgm:prSet custT="1"/>
      <dgm:spPr/>
      <dgm:t>
        <a:bodyPr/>
        <a:lstStyle/>
        <a:p>
          <a:r>
            <a:rPr lang="en-US" sz="2100" dirty="0">
              <a:latin typeface="Arial" panose="020B0604020202020204" pitchFamily="34" charset="0"/>
              <a:cs typeface="Arial" panose="020B0604020202020204" pitchFamily="34" charset="0"/>
            </a:rPr>
            <a:t>Priority claims (unsecured)</a:t>
          </a:r>
        </a:p>
      </dgm:t>
    </dgm:pt>
    <dgm:pt modelId="{1D7B43B7-1887-46F9-B16B-A39D644C5261}" type="parTrans" cxnId="{6F6E3FA8-7DDF-4293-A241-6F978446913D}">
      <dgm:prSet/>
      <dgm:spPr/>
      <dgm:t>
        <a:bodyPr/>
        <a:lstStyle/>
        <a:p>
          <a:endParaRPr lang="en-US" sz="2100"/>
        </a:p>
      </dgm:t>
    </dgm:pt>
    <dgm:pt modelId="{7760E4E6-E24E-4ECB-8766-84281DFA5409}" type="sibTrans" cxnId="{6F6E3FA8-7DDF-4293-A241-6F978446913D}">
      <dgm:prSet/>
      <dgm:spPr/>
      <dgm:t>
        <a:bodyPr/>
        <a:lstStyle/>
        <a:p>
          <a:endParaRPr lang="en-US" sz="2100"/>
        </a:p>
      </dgm:t>
    </dgm:pt>
    <dgm:pt modelId="{93958411-CA38-4A26-8236-7B5D271FBDB1}">
      <dgm:prSet phldrT="[Text]" custT="1"/>
      <dgm:spPr/>
      <dgm:t>
        <a:bodyPr/>
        <a:lstStyle/>
        <a:p>
          <a:r>
            <a:rPr lang="en-US" sz="2100" dirty="0">
              <a:latin typeface="Arial" panose="020B0604020202020204" pitchFamily="34" charset="0"/>
              <a:cs typeface="Arial" panose="020B0604020202020204" pitchFamily="34" charset="0"/>
            </a:rPr>
            <a:t>General unsecured claims</a:t>
          </a:r>
        </a:p>
      </dgm:t>
    </dgm:pt>
    <dgm:pt modelId="{D802B258-4B19-48ED-B37F-E27BF25D2136}" type="parTrans" cxnId="{00AC511A-F8EB-400E-9CBF-59AEA494A42F}">
      <dgm:prSet/>
      <dgm:spPr/>
      <dgm:t>
        <a:bodyPr/>
        <a:lstStyle/>
        <a:p>
          <a:endParaRPr lang="en-US" sz="2100"/>
        </a:p>
      </dgm:t>
    </dgm:pt>
    <dgm:pt modelId="{9795283E-8367-410C-B1A7-5E879F783DAE}" type="sibTrans" cxnId="{00AC511A-F8EB-400E-9CBF-59AEA494A42F}">
      <dgm:prSet/>
      <dgm:spPr/>
      <dgm:t>
        <a:bodyPr/>
        <a:lstStyle/>
        <a:p>
          <a:endParaRPr lang="en-US" sz="2100"/>
        </a:p>
      </dgm:t>
    </dgm:pt>
    <dgm:pt modelId="{FD245959-BD5D-4F19-B717-3216053B2BE3}">
      <dgm:prSet phldrT="[Text]" custT="1"/>
      <dgm:spPr/>
      <dgm:t>
        <a:bodyPr/>
        <a:lstStyle/>
        <a:p>
          <a:r>
            <a:rPr lang="en-US" sz="2100" dirty="0">
              <a:latin typeface="Arial" panose="020B0604020202020204" pitchFamily="34" charset="0"/>
              <a:cs typeface="Arial" panose="020B0604020202020204" pitchFamily="34" charset="0"/>
            </a:rPr>
            <a:t>Equity (shareholders, partners, individual debtor)</a:t>
          </a:r>
        </a:p>
      </dgm:t>
    </dgm:pt>
    <dgm:pt modelId="{87750229-B65D-44E3-BCF1-75574C267FBE}" type="parTrans" cxnId="{B3188FA0-29B5-468A-8D9F-449175753B4D}">
      <dgm:prSet/>
      <dgm:spPr/>
      <dgm:t>
        <a:bodyPr/>
        <a:lstStyle/>
        <a:p>
          <a:endParaRPr lang="en-US" sz="2100"/>
        </a:p>
      </dgm:t>
    </dgm:pt>
    <dgm:pt modelId="{554E0BF3-4C67-4958-BE22-09BCE011F837}" type="sibTrans" cxnId="{B3188FA0-29B5-468A-8D9F-449175753B4D}">
      <dgm:prSet/>
      <dgm:spPr/>
      <dgm:t>
        <a:bodyPr/>
        <a:lstStyle/>
        <a:p>
          <a:endParaRPr lang="en-US" sz="2100"/>
        </a:p>
      </dgm:t>
    </dgm:pt>
    <dgm:pt modelId="{B76E91D1-6D07-4B51-8732-72A309821D0C}" type="pres">
      <dgm:prSet presAssocID="{B04096A7-0E9C-41C3-A9DF-CD45F61A47DF}" presName="Name0" presStyleCnt="0">
        <dgm:presLayoutVars>
          <dgm:dir/>
          <dgm:animLvl val="lvl"/>
          <dgm:resizeHandles val="exact"/>
        </dgm:presLayoutVars>
      </dgm:prSet>
      <dgm:spPr/>
    </dgm:pt>
    <dgm:pt modelId="{89499C9F-DF13-4516-88A1-B4350FE4EB74}" type="pres">
      <dgm:prSet presAssocID="{FD245959-BD5D-4F19-B717-3216053B2BE3}" presName="boxAndChildren" presStyleCnt="0"/>
      <dgm:spPr/>
    </dgm:pt>
    <dgm:pt modelId="{48E533E3-1899-4621-9AFF-0A4E7EE4DD1F}" type="pres">
      <dgm:prSet presAssocID="{FD245959-BD5D-4F19-B717-3216053B2BE3}" presName="parentTextBox" presStyleLbl="node1" presStyleIdx="0" presStyleCnt="6"/>
      <dgm:spPr/>
    </dgm:pt>
    <dgm:pt modelId="{F69BBEEF-E790-4FE4-87FE-682C0803096E}" type="pres">
      <dgm:prSet presAssocID="{9795283E-8367-410C-B1A7-5E879F783DAE}" presName="sp" presStyleCnt="0"/>
      <dgm:spPr/>
    </dgm:pt>
    <dgm:pt modelId="{589DF2F3-76DC-4794-B449-5A619ED99172}" type="pres">
      <dgm:prSet presAssocID="{93958411-CA38-4A26-8236-7B5D271FBDB1}" presName="arrowAndChildren" presStyleCnt="0"/>
      <dgm:spPr/>
    </dgm:pt>
    <dgm:pt modelId="{B8A124FA-F1DA-451C-88C6-035E93321F63}" type="pres">
      <dgm:prSet presAssocID="{93958411-CA38-4A26-8236-7B5D271FBDB1}" presName="parentTextArrow" presStyleLbl="node1" presStyleIdx="1" presStyleCnt="6"/>
      <dgm:spPr/>
    </dgm:pt>
    <dgm:pt modelId="{1050F83B-DB7D-4FBB-A6CB-7535051A26C8}" type="pres">
      <dgm:prSet presAssocID="{7760E4E6-E24E-4ECB-8766-84281DFA5409}" presName="sp" presStyleCnt="0"/>
      <dgm:spPr/>
    </dgm:pt>
    <dgm:pt modelId="{184912D2-5C10-4955-A471-6676A23D6EB0}" type="pres">
      <dgm:prSet presAssocID="{97F4AFB6-41CB-4C0E-9DCF-5966A0B8403A}" presName="arrowAndChildren" presStyleCnt="0"/>
      <dgm:spPr/>
    </dgm:pt>
    <dgm:pt modelId="{A85CAE94-EE6C-48AA-BF46-2521E17AA95F}" type="pres">
      <dgm:prSet presAssocID="{97F4AFB6-41CB-4C0E-9DCF-5966A0B8403A}" presName="parentTextArrow" presStyleLbl="node1" presStyleIdx="2" presStyleCnt="6"/>
      <dgm:spPr/>
    </dgm:pt>
    <dgm:pt modelId="{1A685FF6-64FF-44FD-8ACC-0AB7F5D2D869}" type="pres">
      <dgm:prSet presAssocID="{2BA87704-D0E6-43A8-83A9-68B4115D4662}" presName="sp" presStyleCnt="0"/>
      <dgm:spPr/>
    </dgm:pt>
    <dgm:pt modelId="{8C4E9107-7AE7-4D81-A2DD-71934922EEF8}" type="pres">
      <dgm:prSet presAssocID="{BD1C556F-ADF9-46FF-B840-D582812715F4}" presName="arrowAndChildren" presStyleCnt="0"/>
      <dgm:spPr/>
    </dgm:pt>
    <dgm:pt modelId="{AC6A8EF9-91C8-4D3E-A666-554347114E95}" type="pres">
      <dgm:prSet presAssocID="{BD1C556F-ADF9-46FF-B840-D582812715F4}" presName="parentTextArrow" presStyleLbl="node1" presStyleIdx="3" presStyleCnt="6"/>
      <dgm:spPr/>
    </dgm:pt>
    <dgm:pt modelId="{7B24AC2E-B4F5-47DA-A19A-E7EC6F44E3D2}" type="pres">
      <dgm:prSet presAssocID="{B4B86AB8-19D1-4A5D-9803-B131BB0528D2}" presName="sp" presStyleCnt="0"/>
      <dgm:spPr/>
    </dgm:pt>
    <dgm:pt modelId="{DBA88285-3C1E-461F-B43B-681F8B3A32EC}" type="pres">
      <dgm:prSet presAssocID="{B8D8E498-9CA9-4411-A1A4-58BB9B8F2D94}" presName="arrowAndChildren" presStyleCnt="0"/>
      <dgm:spPr/>
    </dgm:pt>
    <dgm:pt modelId="{9AF76BBC-CEB0-4FAE-90FD-C097268C8EC4}" type="pres">
      <dgm:prSet presAssocID="{B8D8E498-9CA9-4411-A1A4-58BB9B8F2D94}" presName="parentTextArrow" presStyleLbl="node1" presStyleIdx="4" presStyleCnt="6"/>
      <dgm:spPr/>
    </dgm:pt>
    <dgm:pt modelId="{F72A7A49-B0F0-4676-BD2A-2006DDD31092}" type="pres">
      <dgm:prSet presAssocID="{AD6E1CE6-A2EC-4C45-88F9-4EC3E7C2FDED}" presName="sp" presStyleCnt="0"/>
      <dgm:spPr/>
    </dgm:pt>
    <dgm:pt modelId="{A7B883B1-061B-4513-A5BF-3EF3476E240E}" type="pres">
      <dgm:prSet presAssocID="{666B20A8-A265-40F7-A4B9-2CD8E436C22F}" presName="arrowAndChildren" presStyleCnt="0"/>
      <dgm:spPr/>
    </dgm:pt>
    <dgm:pt modelId="{7C428139-309B-4146-9F1F-C19F384ADCE6}" type="pres">
      <dgm:prSet presAssocID="{666B20A8-A265-40F7-A4B9-2CD8E436C22F}" presName="parentTextArrow" presStyleLbl="node1" presStyleIdx="5" presStyleCnt="6" custLinFactNeighborX="-659" custLinFactNeighborY="-1527"/>
      <dgm:spPr/>
    </dgm:pt>
  </dgm:ptLst>
  <dgm:cxnLst>
    <dgm:cxn modelId="{9413A70C-B9F9-4875-999D-2A8224624385}" type="presOf" srcId="{B8D8E498-9CA9-4411-A1A4-58BB9B8F2D94}" destId="{9AF76BBC-CEB0-4FAE-90FD-C097268C8EC4}" srcOrd="0" destOrd="0" presId="urn:microsoft.com/office/officeart/2005/8/layout/process4"/>
    <dgm:cxn modelId="{00AC511A-F8EB-400E-9CBF-59AEA494A42F}" srcId="{B04096A7-0E9C-41C3-A9DF-CD45F61A47DF}" destId="{93958411-CA38-4A26-8236-7B5D271FBDB1}" srcOrd="4" destOrd="0" parTransId="{D802B258-4B19-48ED-B37F-E27BF25D2136}" sibTransId="{9795283E-8367-410C-B1A7-5E879F783DAE}"/>
    <dgm:cxn modelId="{615A0125-1926-4883-BCDF-CA3BD699D36F}" type="presOf" srcId="{666B20A8-A265-40F7-A4B9-2CD8E436C22F}" destId="{7C428139-309B-4146-9F1F-C19F384ADCE6}" srcOrd="0" destOrd="0" presId="urn:microsoft.com/office/officeart/2005/8/layout/process4"/>
    <dgm:cxn modelId="{C23C7B25-8B54-44F3-9938-B27D23F2E703}" type="presOf" srcId="{93958411-CA38-4A26-8236-7B5D271FBDB1}" destId="{B8A124FA-F1DA-451C-88C6-035E93321F63}" srcOrd="0" destOrd="0" presId="urn:microsoft.com/office/officeart/2005/8/layout/process4"/>
    <dgm:cxn modelId="{D939172E-72A2-4AB8-B320-3B33936B81EC}" srcId="{B04096A7-0E9C-41C3-A9DF-CD45F61A47DF}" destId="{B8D8E498-9CA9-4411-A1A4-58BB9B8F2D94}" srcOrd="1" destOrd="0" parTransId="{0543A9BD-621C-4284-A34C-D85973A54BE3}" sibTransId="{B4B86AB8-19D1-4A5D-9803-B131BB0528D2}"/>
    <dgm:cxn modelId="{471FC641-92FB-461F-BD58-D2655CD159A3}" type="presOf" srcId="{97F4AFB6-41CB-4C0E-9DCF-5966A0B8403A}" destId="{A85CAE94-EE6C-48AA-BF46-2521E17AA95F}" srcOrd="0" destOrd="0" presId="urn:microsoft.com/office/officeart/2005/8/layout/process4"/>
    <dgm:cxn modelId="{948FDE6D-3EBD-4C09-AD2F-36237DBDA334}" srcId="{B04096A7-0E9C-41C3-A9DF-CD45F61A47DF}" destId="{666B20A8-A265-40F7-A4B9-2CD8E436C22F}" srcOrd="0" destOrd="0" parTransId="{67E9EA23-6418-4865-B22D-6CF2D4FDECA0}" sibTransId="{AD6E1CE6-A2EC-4C45-88F9-4EC3E7C2FDED}"/>
    <dgm:cxn modelId="{B542616F-B499-4122-BB8C-6E18EAE6D65C}" type="presOf" srcId="{BD1C556F-ADF9-46FF-B840-D582812715F4}" destId="{AC6A8EF9-91C8-4D3E-A666-554347114E95}" srcOrd="0" destOrd="0" presId="urn:microsoft.com/office/officeart/2005/8/layout/process4"/>
    <dgm:cxn modelId="{D186FF78-3AFD-4CD6-A0E9-4BE28BC6BE67}" type="presOf" srcId="{B04096A7-0E9C-41C3-A9DF-CD45F61A47DF}" destId="{B76E91D1-6D07-4B51-8732-72A309821D0C}" srcOrd="0" destOrd="0" presId="urn:microsoft.com/office/officeart/2005/8/layout/process4"/>
    <dgm:cxn modelId="{2F0E1A93-C6A0-4599-9456-797F11DC8DAF}" srcId="{B04096A7-0E9C-41C3-A9DF-CD45F61A47DF}" destId="{BD1C556F-ADF9-46FF-B840-D582812715F4}" srcOrd="2" destOrd="0" parTransId="{C9F8F1C6-8776-48CC-8A20-853F600F7023}" sibTransId="{2BA87704-D0E6-43A8-83A9-68B4115D4662}"/>
    <dgm:cxn modelId="{6E5DED96-B630-4DDC-9159-A776AE770C3D}" type="presOf" srcId="{FD245959-BD5D-4F19-B717-3216053B2BE3}" destId="{48E533E3-1899-4621-9AFF-0A4E7EE4DD1F}" srcOrd="0" destOrd="0" presId="urn:microsoft.com/office/officeart/2005/8/layout/process4"/>
    <dgm:cxn modelId="{B3188FA0-29B5-468A-8D9F-449175753B4D}" srcId="{B04096A7-0E9C-41C3-A9DF-CD45F61A47DF}" destId="{FD245959-BD5D-4F19-B717-3216053B2BE3}" srcOrd="5" destOrd="0" parTransId="{87750229-B65D-44E3-BCF1-75574C267FBE}" sibTransId="{554E0BF3-4C67-4958-BE22-09BCE011F837}"/>
    <dgm:cxn modelId="{6F6E3FA8-7DDF-4293-A241-6F978446913D}" srcId="{B04096A7-0E9C-41C3-A9DF-CD45F61A47DF}" destId="{97F4AFB6-41CB-4C0E-9DCF-5966A0B8403A}" srcOrd="3" destOrd="0" parTransId="{1D7B43B7-1887-46F9-B16B-A39D644C5261}" sibTransId="{7760E4E6-E24E-4ECB-8766-84281DFA5409}"/>
    <dgm:cxn modelId="{55844A96-6123-45D5-9448-0CC0D504E8E8}" type="presParOf" srcId="{B76E91D1-6D07-4B51-8732-72A309821D0C}" destId="{89499C9F-DF13-4516-88A1-B4350FE4EB74}" srcOrd="0" destOrd="0" presId="urn:microsoft.com/office/officeart/2005/8/layout/process4"/>
    <dgm:cxn modelId="{FE0B0605-E392-44AA-8EE2-EE60A467BBC8}" type="presParOf" srcId="{89499C9F-DF13-4516-88A1-B4350FE4EB74}" destId="{48E533E3-1899-4621-9AFF-0A4E7EE4DD1F}" srcOrd="0" destOrd="0" presId="urn:microsoft.com/office/officeart/2005/8/layout/process4"/>
    <dgm:cxn modelId="{71B73A5A-A358-4D6D-A29C-930FB671CE94}" type="presParOf" srcId="{B76E91D1-6D07-4B51-8732-72A309821D0C}" destId="{F69BBEEF-E790-4FE4-87FE-682C0803096E}" srcOrd="1" destOrd="0" presId="urn:microsoft.com/office/officeart/2005/8/layout/process4"/>
    <dgm:cxn modelId="{0487DC5A-8916-4284-919D-1F50229617A6}" type="presParOf" srcId="{B76E91D1-6D07-4B51-8732-72A309821D0C}" destId="{589DF2F3-76DC-4794-B449-5A619ED99172}" srcOrd="2" destOrd="0" presId="urn:microsoft.com/office/officeart/2005/8/layout/process4"/>
    <dgm:cxn modelId="{A662E0FA-22F8-4728-913C-87C8A7FAABC9}" type="presParOf" srcId="{589DF2F3-76DC-4794-B449-5A619ED99172}" destId="{B8A124FA-F1DA-451C-88C6-035E93321F63}" srcOrd="0" destOrd="0" presId="urn:microsoft.com/office/officeart/2005/8/layout/process4"/>
    <dgm:cxn modelId="{582AD69C-84D2-40DF-9F9F-5EEED6D075DE}" type="presParOf" srcId="{B76E91D1-6D07-4B51-8732-72A309821D0C}" destId="{1050F83B-DB7D-4FBB-A6CB-7535051A26C8}" srcOrd="3" destOrd="0" presId="urn:microsoft.com/office/officeart/2005/8/layout/process4"/>
    <dgm:cxn modelId="{17F720A7-9200-44F0-8322-4D959D2A4CD1}" type="presParOf" srcId="{B76E91D1-6D07-4B51-8732-72A309821D0C}" destId="{184912D2-5C10-4955-A471-6676A23D6EB0}" srcOrd="4" destOrd="0" presId="urn:microsoft.com/office/officeart/2005/8/layout/process4"/>
    <dgm:cxn modelId="{487F512A-34EA-4441-9A58-9B961B049FD0}" type="presParOf" srcId="{184912D2-5C10-4955-A471-6676A23D6EB0}" destId="{A85CAE94-EE6C-48AA-BF46-2521E17AA95F}" srcOrd="0" destOrd="0" presId="urn:microsoft.com/office/officeart/2005/8/layout/process4"/>
    <dgm:cxn modelId="{629F5B51-CD9F-4B5C-BEB3-64071668EAE4}" type="presParOf" srcId="{B76E91D1-6D07-4B51-8732-72A309821D0C}" destId="{1A685FF6-64FF-44FD-8ACC-0AB7F5D2D869}" srcOrd="5" destOrd="0" presId="urn:microsoft.com/office/officeart/2005/8/layout/process4"/>
    <dgm:cxn modelId="{2A8FEA8E-C510-43A8-AB16-9024C4098973}" type="presParOf" srcId="{B76E91D1-6D07-4B51-8732-72A309821D0C}" destId="{8C4E9107-7AE7-4D81-A2DD-71934922EEF8}" srcOrd="6" destOrd="0" presId="urn:microsoft.com/office/officeart/2005/8/layout/process4"/>
    <dgm:cxn modelId="{90B34615-04D8-4F2E-B0A1-AB8057964E1C}" type="presParOf" srcId="{8C4E9107-7AE7-4D81-A2DD-71934922EEF8}" destId="{AC6A8EF9-91C8-4D3E-A666-554347114E95}" srcOrd="0" destOrd="0" presId="urn:microsoft.com/office/officeart/2005/8/layout/process4"/>
    <dgm:cxn modelId="{05B73DFB-87DB-417C-A920-7D597F4C9786}" type="presParOf" srcId="{B76E91D1-6D07-4B51-8732-72A309821D0C}" destId="{7B24AC2E-B4F5-47DA-A19A-E7EC6F44E3D2}" srcOrd="7" destOrd="0" presId="urn:microsoft.com/office/officeart/2005/8/layout/process4"/>
    <dgm:cxn modelId="{0AEF3EA3-0AA4-409F-A9AE-B330542A1F0C}" type="presParOf" srcId="{B76E91D1-6D07-4B51-8732-72A309821D0C}" destId="{DBA88285-3C1E-461F-B43B-681F8B3A32EC}" srcOrd="8" destOrd="0" presId="urn:microsoft.com/office/officeart/2005/8/layout/process4"/>
    <dgm:cxn modelId="{B448527E-1967-4B55-AB2F-2B103D64DF08}" type="presParOf" srcId="{DBA88285-3C1E-461F-B43B-681F8B3A32EC}" destId="{9AF76BBC-CEB0-4FAE-90FD-C097268C8EC4}" srcOrd="0" destOrd="0" presId="urn:microsoft.com/office/officeart/2005/8/layout/process4"/>
    <dgm:cxn modelId="{8754A3A2-BF5F-4C84-8CF3-0CF1EE4D8ACF}" type="presParOf" srcId="{B76E91D1-6D07-4B51-8732-72A309821D0C}" destId="{F72A7A49-B0F0-4676-BD2A-2006DDD31092}" srcOrd="9" destOrd="0" presId="urn:microsoft.com/office/officeart/2005/8/layout/process4"/>
    <dgm:cxn modelId="{F6D232C3-4C7B-42FE-9758-60C1E0188EB2}" type="presParOf" srcId="{B76E91D1-6D07-4B51-8732-72A309821D0C}" destId="{A7B883B1-061B-4513-A5BF-3EF3476E240E}" srcOrd="10" destOrd="0" presId="urn:microsoft.com/office/officeart/2005/8/layout/process4"/>
    <dgm:cxn modelId="{5898AB90-5BAD-40A0-9F29-5869A756AEF7}" type="presParOf" srcId="{A7B883B1-061B-4513-A5BF-3EF3476E240E}" destId="{7C428139-309B-4146-9F1F-C19F384ADCE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D5036-E7D1-4E1C-AC38-A6DEC052415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8FBBAB-6780-4C50-B03C-64F871429150}">
      <dgm:prSet custT="1"/>
      <dgm:spPr/>
      <dgm:t>
        <a:bodyPr/>
        <a:lstStyle/>
        <a:p>
          <a:r>
            <a:rPr lang="en-US" sz="1800" b="1" dirty="0">
              <a:latin typeface="Arial" panose="020B0604020202020204" pitchFamily="34" charset="0"/>
              <a:cs typeface="Arial" panose="020B0604020202020204" pitchFamily="34" charset="0"/>
            </a:rPr>
            <a:t>Debtor</a:t>
          </a:r>
          <a:r>
            <a:rPr lang="en-US" sz="1800" dirty="0">
              <a:latin typeface="Arial" panose="020B0604020202020204" pitchFamily="34" charset="0"/>
              <a:cs typeface="Arial" panose="020B0604020202020204" pitchFamily="34" charset="0"/>
            </a:rPr>
            <a:t>:  Individual or organization that has voluntarily filed a bankruptcy petition or, in rare cases, is the subject of an involuntary bankruptcy commenced by creditors. </a:t>
          </a:r>
        </a:p>
      </dgm:t>
    </dgm:pt>
    <dgm:pt modelId="{E44622D9-9922-48FD-8F07-38829F335C0C}" type="parTrans" cxnId="{ABFF8CA7-E0D6-4907-B364-0A9DDCB5041C}">
      <dgm:prSet/>
      <dgm:spPr/>
      <dgm:t>
        <a:bodyPr/>
        <a:lstStyle/>
        <a:p>
          <a:endParaRPr lang="en-US"/>
        </a:p>
      </dgm:t>
    </dgm:pt>
    <dgm:pt modelId="{1CC9B4EE-BBEC-4FE8-B353-16410564A762}" type="sibTrans" cxnId="{ABFF8CA7-E0D6-4907-B364-0A9DDCB5041C}">
      <dgm:prSet/>
      <dgm:spPr/>
      <dgm:t>
        <a:bodyPr/>
        <a:lstStyle/>
        <a:p>
          <a:endParaRPr lang="en-US"/>
        </a:p>
      </dgm:t>
    </dgm:pt>
    <dgm:pt modelId="{4224AAB0-5E28-439F-91FC-A507F6D3D465}">
      <dgm:prSet custT="1"/>
      <dgm:spPr/>
      <dgm:t>
        <a:bodyPr/>
        <a:lstStyle/>
        <a:p>
          <a:r>
            <a:rPr lang="en-US" sz="1800" b="1" dirty="0">
              <a:latin typeface="Arial" panose="020B0604020202020204" pitchFamily="34" charset="0"/>
              <a:cs typeface="Arial" panose="020B0604020202020204" pitchFamily="34" charset="0"/>
            </a:rPr>
            <a:t>Debtor-in-possession</a:t>
          </a:r>
          <a:r>
            <a:rPr lang="en-US" sz="1800" dirty="0">
              <a:latin typeface="Arial" panose="020B0604020202020204" pitchFamily="34" charset="0"/>
              <a:cs typeface="Arial" panose="020B0604020202020204" pitchFamily="34" charset="0"/>
            </a:rPr>
            <a:t>:  Debtor in a case that maintains possession and control of its assets (i.e., existing management remains in place) in bankruptcy.</a:t>
          </a:r>
        </a:p>
      </dgm:t>
    </dgm:pt>
    <dgm:pt modelId="{0092EECB-A716-418F-A63F-6B2E186FF8E9}" type="parTrans" cxnId="{CC9BB338-F76A-42E7-88AA-CF9D1C7AF7BF}">
      <dgm:prSet/>
      <dgm:spPr/>
      <dgm:t>
        <a:bodyPr/>
        <a:lstStyle/>
        <a:p>
          <a:endParaRPr lang="en-US"/>
        </a:p>
      </dgm:t>
    </dgm:pt>
    <dgm:pt modelId="{9F2C3456-9D6D-4453-9B6E-DC676A284CAC}" type="sibTrans" cxnId="{CC9BB338-F76A-42E7-88AA-CF9D1C7AF7BF}">
      <dgm:prSet/>
      <dgm:spPr/>
      <dgm:t>
        <a:bodyPr/>
        <a:lstStyle/>
        <a:p>
          <a:endParaRPr lang="en-US"/>
        </a:p>
      </dgm:t>
    </dgm:pt>
    <dgm:pt modelId="{4F04DFD8-0574-4170-95CB-A8D70DAE4D16}">
      <dgm:prSet custT="1"/>
      <dgm:spPr/>
      <dgm:t>
        <a:bodyPr/>
        <a:lstStyle/>
        <a:p>
          <a:r>
            <a:rPr lang="en-US" sz="1800" b="1" dirty="0">
              <a:latin typeface="Arial" panose="020B0604020202020204" pitchFamily="34" charset="0"/>
              <a:cs typeface="Arial" panose="020B0604020202020204" pitchFamily="34" charset="0"/>
            </a:rPr>
            <a:t>Creditors</a:t>
          </a:r>
          <a:r>
            <a:rPr lang="en-US" sz="1800" dirty="0">
              <a:latin typeface="Arial" panose="020B0604020202020204" pitchFamily="34" charset="0"/>
              <a:cs typeface="Arial" panose="020B0604020202020204" pitchFamily="34" charset="0"/>
            </a:rPr>
            <a:t>:  Individuals or organizations to which the debtor owes money or that claim to be owed money by the debtor.</a:t>
          </a:r>
        </a:p>
      </dgm:t>
    </dgm:pt>
    <dgm:pt modelId="{47B8B89E-7B5F-4C68-92A7-ECF00A8209C8}" type="parTrans" cxnId="{AC1B88A7-DB99-4D47-8D1C-366813AFA0BE}">
      <dgm:prSet/>
      <dgm:spPr/>
      <dgm:t>
        <a:bodyPr/>
        <a:lstStyle/>
        <a:p>
          <a:endParaRPr lang="en-US"/>
        </a:p>
      </dgm:t>
    </dgm:pt>
    <dgm:pt modelId="{2F1123E8-1136-4178-9AE7-26AEC5E66F7C}" type="sibTrans" cxnId="{AC1B88A7-DB99-4D47-8D1C-366813AFA0BE}">
      <dgm:prSet/>
      <dgm:spPr/>
      <dgm:t>
        <a:bodyPr/>
        <a:lstStyle/>
        <a:p>
          <a:endParaRPr lang="en-US"/>
        </a:p>
      </dgm:t>
    </dgm:pt>
    <dgm:pt modelId="{01BB1DBC-BC44-4BDE-8AB5-59EBCC89C100}">
      <dgm:prSet custT="1"/>
      <dgm:spPr/>
      <dgm:t>
        <a:bodyPr/>
        <a:lstStyle/>
        <a:p>
          <a:pPr>
            <a:lnSpc>
              <a:spcPct val="90000"/>
            </a:lnSpc>
          </a:pPr>
          <a:r>
            <a:rPr lang="en-US" altLang="en-US" sz="1800" b="1" dirty="0">
              <a:latin typeface="Arial" panose="020B0604020202020204" pitchFamily="34" charset="0"/>
              <a:cs typeface="Arial" panose="020B0604020202020204" pitchFamily="34" charset="0"/>
            </a:rPr>
            <a:t>Trustee</a:t>
          </a:r>
          <a:r>
            <a:rPr lang="en-US" altLang="en-US" sz="1800" dirty="0">
              <a:latin typeface="Arial" panose="020B0604020202020204" pitchFamily="34" charset="0"/>
              <a:cs typeface="Arial" panose="020B0604020202020204" pitchFamily="34" charset="0"/>
            </a:rPr>
            <a:t>:  Representative of the bankruptcy estate who exercises statutory powers, principally for the benefit of unsecured creditors.</a:t>
          </a:r>
        </a:p>
        <a:p>
          <a:pPr>
            <a:lnSpc>
              <a:spcPct val="100000"/>
            </a:lnSpc>
            <a:buFont typeface="Wingdings" panose="05000000000000000000" pitchFamily="2" charset="2"/>
            <a:buChar char="§"/>
          </a:pPr>
          <a:r>
            <a:rPr lang="en-US" altLang="en-US" sz="1500" i="1" dirty="0">
              <a:latin typeface="Arial" panose="020B0604020202020204" pitchFamily="34" charset="0"/>
              <a:cs typeface="Arial" panose="020B0604020202020204" pitchFamily="34" charset="0"/>
            </a:rPr>
            <a:t>Trustee is always appointed or elected in Chapters 7, 12, 13; sometimes in Chapter 11; never in Chapter 9.</a:t>
          </a:r>
          <a:endParaRPr lang="en-US" sz="1500" i="1" dirty="0">
            <a:latin typeface="Arial" panose="020B0604020202020204" pitchFamily="34" charset="0"/>
            <a:cs typeface="Arial" panose="020B0604020202020204" pitchFamily="34" charset="0"/>
          </a:endParaRPr>
        </a:p>
      </dgm:t>
    </dgm:pt>
    <dgm:pt modelId="{33753485-C481-4049-8568-52BCC2CF64D9}" type="parTrans" cxnId="{E69C897B-8EE5-4E1C-8F59-CD5728F7E8BC}">
      <dgm:prSet/>
      <dgm:spPr/>
      <dgm:t>
        <a:bodyPr/>
        <a:lstStyle/>
        <a:p>
          <a:endParaRPr lang="en-US"/>
        </a:p>
      </dgm:t>
    </dgm:pt>
    <dgm:pt modelId="{0636FC49-CA4A-4822-9897-45D7FD8AE46A}" type="sibTrans" cxnId="{E69C897B-8EE5-4E1C-8F59-CD5728F7E8BC}">
      <dgm:prSet/>
      <dgm:spPr/>
      <dgm:t>
        <a:bodyPr/>
        <a:lstStyle/>
        <a:p>
          <a:endParaRPr lang="en-US"/>
        </a:p>
      </dgm:t>
    </dgm:pt>
    <dgm:pt modelId="{865A81EC-5019-493B-B358-22CF84A07C51}" type="pres">
      <dgm:prSet presAssocID="{376D5036-E7D1-4E1C-AC38-A6DEC052415C}" presName="root" presStyleCnt="0">
        <dgm:presLayoutVars>
          <dgm:dir/>
          <dgm:resizeHandles val="exact"/>
        </dgm:presLayoutVars>
      </dgm:prSet>
      <dgm:spPr/>
    </dgm:pt>
    <dgm:pt modelId="{5C259A4F-2D7C-4862-88A9-40661FE9AF12}" type="pres">
      <dgm:prSet presAssocID="{376D5036-E7D1-4E1C-AC38-A6DEC052415C}" presName="container" presStyleCnt="0">
        <dgm:presLayoutVars>
          <dgm:dir/>
          <dgm:resizeHandles val="exact"/>
        </dgm:presLayoutVars>
      </dgm:prSet>
      <dgm:spPr/>
    </dgm:pt>
    <dgm:pt modelId="{D5406B21-A7B8-4D25-9ED2-41312511EA67}" type="pres">
      <dgm:prSet presAssocID="{5D8FBBAB-6780-4C50-B03C-64F871429150}" presName="compNode" presStyleCnt="0"/>
      <dgm:spPr/>
    </dgm:pt>
    <dgm:pt modelId="{F4C32EE3-6764-4CFA-9072-9D18094F6DD8}" type="pres">
      <dgm:prSet presAssocID="{5D8FBBAB-6780-4C50-B03C-64F871429150}" presName="iconBgRect" presStyleLbl="bgShp" presStyleIdx="0" presStyleCnt="4"/>
      <dgm:spPr/>
    </dgm:pt>
    <dgm:pt modelId="{3069349E-E30F-45C5-B90A-015108A7E3CC}" type="pres">
      <dgm:prSet presAssocID="{5D8FBBAB-6780-4C50-B03C-64F871429150}" presName="iconRect" presStyleLbl="node1" presStyleIdx="0" presStyleCnt="4"/>
      <dgm:spPr>
        <a:blipFill>
          <a:blip xmlns:r="http://schemas.openxmlformats.org/officeDocument/2006/relationships" r:embed="rId1">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a:ext>
      </dgm:extLst>
    </dgm:pt>
    <dgm:pt modelId="{B85BEEAE-5C00-4570-B7BF-6CFF2E96BED3}" type="pres">
      <dgm:prSet presAssocID="{5D8FBBAB-6780-4C50-B03C-64F871429150}" presName="spaceRect" presStyleCnt="0"/>
      <dgm:spPr/>
    </dgm:pt>
    <dgm:pt modelId="{3196DFBA-5E68-4515-BC52-AAB8D97576EE}" type="pres">
      <dgm:prSet presAssocID="{5D8FBBAB-6780-4C50-B03C-64F871429150}" presName="textRect" presStyleLbl="revTx" presStyleIdx="0" presStyleCnt="4">
        <dgm:presLayoutVars>
          <dgm:chMax val="1"/>
          <dgm:chPref val="1"/>
        </dgm:presLayoutVars>
      </dgm:prSet>
      <dgm:spPr/>
    </dgm:pt>
    <dgm:pt modelId="{2E8A118B-015A-4DB2-AE89-6AFFEF2855DD}" type="pres">
      <dgm:prSet presAssocID="{1CC9B4EE-BBEC-4FE8-B353-16410564A762}" presName="sibTrans" presStyleLbl="sibTrans2D1" presStyleIdx="0" presStyleCnt="0"/>
      <dgm:spPr/>
    </dgm:pt>
    <dgm:pt modelId="{75757E3E-C2DA-474C-A075-DC0BA854A3E0}" type="pres">
      <dgm:prSet presAssocID="{4224AAB0-5E28-439F-91FC-A507F6D3D465}" presName="compNode" presStyleCnt="0"/>
      <dgm:spPr/>
    </dgm:pt>
    <dgm:pt modelId="{205A7D10-1375-42BA-88C9-B60E7E41E5AA}" type="pres">
      <dgm:prSet presAssocID="{4224AAB0-5E28-439F-91FC-A507F6D3D465}" presName="iconBgRect" presStyleLbl="bgShp" presStyleIdx="1" presStyleCnt="4"/>
      <dgm:spPr/>
    </dgm:pt>
    <dgm:pt modelId="{1430AC18-F701-4E5E-967B-4CF21A427126}" type="pres">
      <dgm:prSet presAssocID="{4224AAB0-5E28-439F-91FC-A507F6D3D465}" presName="iconRect" presStyleLbl="node1" presStyleIdx="1" presStyleCnt="4"/>
      <dgm:spPr>
        <a:blipFill>
          <a:blip xmlns:r="http://schemas.openxmlformats.org/officeDocument/2006/relationships" r:embed="rId3">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995A1741-9CE6-47A8-94CB-DFFC86481141}" type="pres">
      <dgm:prSet presAssocID="{4224AAB0-5E28-439F-91FC-A507F6D3D465}" presName="spaceRect" presStyleCnt="0"/>
      <dgm:spPr/>
    </dgm:pt>
    <dgm:pt modelId="{3AD5DD69-134E-46C6-A2FF-F7783CDF80F4}" type="pres">
      <dgm:prSet presAssocID="{4224AAB0-5E28-439F-91FC-A507F6D3D465}" presName="textRect" presStyleLbl="revTx" presStyleIdx="1" presStyleCnt="4">
        <dgm:presLayoutVars>
          <dgm:chMax val="1"/>
          <dgm:chPref val="1"/>
        </dgm:presLayoutVars>
      </dgm:prSet>
      <dgm:spPr/>
    </dgm:pt>
    <dgm:pt modelId="{D7BDDB69-C21F-4271-952B-AB95B13F049D}" type="pres">
      <dgm:prSet presAssocID="{9F2C3456-9D6D-4453-9B6E-DC676A284CAC}" presName="sibTrans" presStyleLbl="sibTrans2D1" presStyleIdx="0" presStyleCnt="0"/>
      <dgm:spPr/>
    </dgm:pt>
    <dgm:pt modelId="{12E9C968-3AE3-46D9-B59B-F5FA1DB643AB}" type="pres">
      <dgm:prSet presAssocID="{4F04DFD8-0574-4170-95CB-A8D70DAE4D16}" presName="compNode" presStyleCnt="0"/>
      <dgm:spPr/>
    </dgm:pt>
    <dgm:pt modelId="{65E7D345-0E3A-4FCF-B16F-A5987519A43D}" type="pres">
      <dgm:prSet presAssocID="{4F04DFD8-0574-4170-95CB-A8D70DAE4D16}" presName="iconBgRect" presStyleLbl="bgShp" presStyleIdx="2" presStyleCnt="4"/>
      <dgm:spPr/>
    </dgm:pt>
    <dgm:pt modelId="{F20D0CA3-CEE9-4A82-B237-3015EC6230E7}" type="pres">
      <dgm:prSet presAssocID="{4F04DFD8-0574-4170-95CB-A8D70DAE4D16}" presName="iconRect" presStyleLbl="node1" presStyleIdx="2" presStyleCnt="4"/>
      <dgm:spPr>
        <a:blipFill>
          <a:blip xmlns:r="http://schemas.openxmlformats.org/officeDocument/2006/relationships" r:embed="rId5">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EBC8C913-66BC-4CE8-A212-0A8720337616}" type="pres">
      <dgm:prSet presAssocID="{4F04DFD8-0574-4170-95CB-A8D70DAE4D16}" presName="spaceRect" presStyleCnt="0"/>
      <dgm:spPr/>
    </dgm:pt>
    <dgm:pt modelId="{C521DB17-5E7D-4C25-B48B-F1284E1C6BBA}" type="pres">
      <dgm:prSet presAssocID="{4F04DFD8-0574-4170-95CB-A8D70DAE4D16}" presName="textRect" presStyleLbl="revTx" presStyleIdx="2" presStyleCnt="4">
        <dgm:presLayoutVars>
          <dgm:chMax val="1"/>
          <dgm:chPref val="1"/>
        </dgm:presLayoutVars>
      </dgm:prSet>
      <dgm:spPr/>
    </dgm:pt>
    <dgm:pt modelId="{3D6FB09D-B3B2-4433-B806-4D2472449A17}" type="pres">
      <dgm:prSet presAssocID="{2F1123E8-1136-4178-9AE7-26AEC5E66F7C}" presName="sibTrans" presStyleLbl="sibTrans2D1" presStyleIdx="0" presStyleCnt="0"/>
      <dgm:spPr/>
    </dgm:pt>
    <dgm:pt modelId="{8BAC3873-31FD-4DE3-BFE8-91D07A55E008}" type="pres">
      <dgm:prSet presAssocID="{01BB1DBC-BC44-4BDE-8AB5-59EBCC89C100}" presName="compNode" presStyleCnt="0"/>
      <dgm:spPr/>
    </dgm:pt>
    <dgm:pt modelId="{41E7B948-04A2-4DA9-9E84-6D39A5254992}" type="pres">
      <dgm:prSet presAssocID="{01BB1DBC-BC44-4BDE-8AB5-59EBCC89C100}" presName="iconBgRect" presStyleLbl="bgShp" presStyleIdx="3" presStyleCnt="4"/>
      <dgm:spPr/>
    </dgm:pt>
    <dgm:pt modelId="{BA2BF19F-5A98-4271-9621-37235261C012}" type="pres">
      <dgm:prSet presAssocID="{01BB1DBC-BC44-4BDE-8AB5-59EBCC89C100}" presName="iconRect" presStyleLbl="node1" presStyleIdx="3" presStyleCnt="4"/>
      <dgm:spPr>
        <a:blipFill>
          <a:blip xmlns:r="http://schemas.openxmlformats.org/officeDocument/2006/relationships" r:embed="rId7">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BF524BEC-8680-445F-B90A-BD9DE84B4544}" type="pres">
      <dgm:prSet presAssocID="{01BB1DBC-BC44-4BDE-8AB5-59EBCC89C100}" presName="spaceRect" presStyleCnt="0"/>
      <dgm:spPr/>
    </dgm:pt>
    <dgm:pt modelId="{0E04BC63-FE08-4C3B-B7E9-B73EB4EE9D82}" type="pres">
      <dgm:prSet presAssocID="{01BB1DBC-BC44-4BDE-8AB5-59EBCC89C100}" presName="textRect" presStyleLbl="revTx" presStyleIdx="3" presStyleCnt="4" custLinFactNeighborY="17436">
        <dgm:presLayoutVars>
          <dgm:chMax val="1"/>
          <dgm:chPref val="1"/>
        </dgm:presLayoutVars>
      </dgm:prSet>
      <dgm:spPr/>
    </dgm:pt>
  </dgm:ptLst>
  <dgm:cxnLst>
    <dgm:cxn modelId="{07F35937-2D48-423F-A19D-FB856A0647A3}" type="presOf" srcId="{376D5036-E7D1-4E1C-AC38-A6DEC052415C}" destId="{865A81EC-5019-493B-B358-22CF84A07C51}" srcOrd="0" destOrd="0" presId="urn:microsoft.com/office/officeart/2018/2/layout/IconCircleList"/>
    <dgm:cxn modelId="{CC9BB338-F76A-42E7-88AA-CF9D1C7AF7BF}" srcId="{376D5036-E7D1-4E1C-AC38-A6DEC052415C}" destId="{4224AAB0-5E28-439F-91FC-A507F6D3D465}" srcOrd="1" destOrd="0" parTransId="{0092EECB-A716-418F-A63F-6B2E186FF8E9}" sibTransId="{9F2C3456-9D6D-4453-9B6E-DC676A284CAC}"/>
    <dgm:cxn modelId="{0ECC6269-62F5-4732-AAEE-CD7496B8426F}" type="presOf" srcId="{5D8FBBAB-6780-4C50-B03C-64F871429150}" destId="{3196DFBA-5E68-4515-BC52-AAB8D97576EE}" srcOrd="0" destOrd="0" presId="urn:microsoft.com/office/officeart/2018/2/layout/IconCircleList"/>
    <dgm:cxn modelId="{E505DD6F-7A69-4C72-8ECA-27DC8D596D63}" type="presOf" srcId="{4224AAB0-5E28-439F-91FC-A507F6D3D465}" destId="{3AD5DD69-134E-46C6-A2FF-F7783CDF80F4}" srcOrd="0" destOrd="0" presId="urn:microsoft.com/office/officeart/2018/2/layout/IconCircleList"/>
    <dgm:cxn modelId="{86C68873-53CF-47A2-AA07-F4BA4660CDD6}" type="presOf" srcId="{2F1123E8-1136-4178-9AE7-26AEC5E66F7C}" destId="{3D6FB09D-B3B2-4433-B806-4D2472449A17}" srcOrd="0" destOrd="0" presId="urn:microsoft.com/office/officeart/2018/2/layout/IconCircleList"/>
    <dgm:cxn modelId="{E69C897B-8EE5-4E1C-8F59-CD5728F7E8BC}" srcId="{376D5036-E7D1-4E1C-AC38-A6DEC052415C}" destId="{01BB1DBC-BC44-4BDE-8AB5-59EBCC89C100}" srcOrd="3" destOrd="0" parTransId="{33753485-C481-4049-8568-52BCC2CF64D9}" sibTransId="{0636FC49-CA4A-4822-9897-45D7FD8AE46A}"/>
    <dgm:cxn modelId="{D66F3E8E-2401-483E-BAD1-41F93C5A5EC3}" type="presOf" srcId="{4F04DFD8-0574-4170-95CB-A8D70DAE4D16}" destId="{C521DB17-5E7D-4C25-B48B-F1284E1C6BBA}" srcOrd="0" destOrd="0" presId="urn:microsoft.com/office/officeart/2018/2/layout/IconCircleList"/>
    <dgm:cxn modelId="{AC1B88A7-DB99-4D47-8D1C-366813AFA0BE}" srcId="{376D5036-E7D1-4E1C-AC38-A6DEC052415C}" destId="{4F04DFD8-0574-4170-95CB-A8D70DAE4D16}" srcOrd="2" destOrd="0" parTransId="{47B8B89E-7B5F-4C68-92A7-ECF00A8209C8}" sibTransId="{2F1123E8-1136-4178-9AE7-26AEC5E66F7C}"/>
    <dgm:cxn modelId="{ABFF8CA7-E0D6-4907-B364-0A9DDCB5041C}" srcId="{376D5036-E7D1-4E1C-AC38-A6DEC052415C}" destId="{5D8FBBAB-6780-4C50-B03C-64F871429150}" srcOrd="0" destOrd="0" parTransId="{E44622D9-9922-48FD-8F07-38829F335C0C}" sibTransId="{1CC9B4EE-BBEC-4FE8-B353-16410564A762}"/>
    <dgm:cxn modelId="{89A515D4-03B8-48B9-84B3-0B8EED904B76}" type="presOf" srcId="{9F2C3456-9D6D-4453-9B6E-DC676A284CAC}" destId="{D7BDDB69-C21F-4271-952B-AB95B13F049D}" srcOrd="0" destOrd="0" presId="urn:microsoft.com/office/officeart/2018/2/layout/IconCircleList"/>
    <dgm:cxn modelId="{9230F6D7-A286-4B12-9914-1F5271215002}" type="presOf" srcId="{1CC9B4EE-BBEC-4FE8-B353-16410564A762}" destId="{2E8A118B-015A-4DB2-AE89-6AFFEF2855DD}" srcOrd="0" destOrd="0" presId="urn:microsoft.com/office/officeart/2018/2/layout/IconCircleList"/>
    <dgm:cxn modelId="{5CAFADF8-D5A7-411E-BCC3-8A7EF5EF870A}" type="presOf" srcId="{01BB1DBC-BC44-4BDE-8AB5-59EBCC89C100}" destId="{0E04BC63-FE08-4C3B-B7E9-B73EB4EE9D82}" srcOrd="0" destOrd="0" presId="urn:microsoft.com/office/officeart/2018/2/layout/IconCircleList"/>
    <dgm:cxn modelId="{903E2044-16C4-46E5-B4ED-267BFF1C789C}" type="presParOf" srcId="{865A81EC-5019-493B-B358-22CF84A07C51}" destId="{5C259A4F-2D7C-4862-88A9-40661FE9AF12}" srcOrd="0" destOrd="0" presId="urn:microsoft.com/office/officeart/2018/2/layout/IconCircleList"/>
    <dgm:cxn modelId="{C8F3C711-1637-4A62-A35C-406A260F9617}" type="presParOf" srcId="{5C259A4F-2D7C-4862-88A9-40661FE9AF12}" destId="{D5406B21-A7B8-4D25-9ED2-41312511EA67}" srcOrd="0" destOrd="0" presId="urn:microsoft.com/office/officeart/2018/2/layout/IconCircleList"/>
    <dgm:cxn modelId="{286EF3A5-323A-4399-A6B0-50BF712F425F}" type="presParOf" srcId="{D5406B21-A7B8-4D25-9ED2-41312511EA67}" destId="{F4C32EE3-6764-4CFA-9072-9D18094F6DD8}" srcOrd="0" destOrd="0" presId="urn:microsoft.com/office/officeart/2018/2/layout/IconCircleList"/>
    <dgm:cxn modelId="{CB24810F-CF41-40E6-8786-41B5C33DF374}" type="presParOf" srcId="{D5406B21-A7B8-4D25-9ED2-41312511EA67}" destId="{3069349E-E30F-45C5-B90A-015108A7E3CC}" srcOrd="1" destOrd="0" presId="urn:microsoft.com/office/officeart/2018/2/layout/IconCircleList"/>
    <dgm:cxn modelId="{C45435D3-9E5A-4AA7-B7F5-9A01386C2DEA}" type="presParOf" srcId="{D5406B21-A7B8-4D25-9ED2-41312511EA67}" destId="{B85BEEAE-5C00-4570-B7BF-6CFF2E96BED3}" srcOrd="2" destOrd="0" presId="urn:microsoft.com/office/officeart/2018/2/layout/IconCircleList"/>
    <dgm:cxn modelId="{91B5AD73-7F46-4321-8F9A-34D363E7B791}" type="presParOf" srcId="{D5406B21-A7B8-4D25-9ED2-41312511EA67}" destId="{3196DFBA-5E68-4515-BC52-AAB8D97576EE}" srcOrd="3" destOrd="0" presId="urn:microsoft.com/office/officeart/2018/2/layout/IconCircleList"/>
    <dgm:cxn modelId="{DF442BE4-EEAF-4428-92A7-BEF78CA230B1}" type="presParOf" srcId="{5C259A4F-2D7C-4862-88A9-40661FE9AF12}" destId="{2E8A118B-015A-4DB2-AE89-6AFFEF2855DD}" srcOrd="1" destOrd="0" presId="urn:microsoft.com/office/officeart/2018/2/layout/IconCircleList"/>
    <dgm:cxn modelId="{7B789507-78F5-46C1-A8B6-2A447F776417}" type="presParOf" srcId="{5C259A4F-2D7C-4862-88A9-40661FE9AF12}" destId="{75757E3E-C2DA-474C-A075-DC0BA854A3E0}" srcOrd="2" destOrd="0" presId="urn:microsoft.com/office/officeart/2018/2/layout/IconCircleList"/>
    <dgm:cxn modelId="{62F71C8A-FC3D-4384-BE9F-450CDBDA863F}" type="presParOf" srcId="{75757E3E-C2DA-474C-A075-DC0BA854A3E0}" destId="{205A7D10-1375-42BA-88C9-B60E7E41E5AA}" srcOrd="0" destOrd="0" presId="urn:microsoft.com/office/officeart/2018/2/layout/IconCircleList"/>
    <dgm:cxn modelId="{137D5E8B-EB15-46D8-A6D5-66C9A2C1BD59}" type="presParOf" srcId="{75757E3E-C2DA-474C-A075-DC0BA854A3E0}" destId="{1430AC18-F701-4E5E-967B-4CF21A427126}" srcOrd="1" destOrd="0" presId="urn:microsoft.com/office/officeart/2018/2/layout/IconCircleList"/>
    <dgm:cxn modelId="{0B49DCDF-43A6-4C38-9C1E-6B28A6FFE040}" type="presParOf" srcId="{75757E3E-C2DA-474C-A075-DC0BA854A3E0}" destId="{995A1741-9CE6-47A8-94CB-DFFC86481141}" srcOrd="2" destOrd="0" presId="urn:microsoft.com/office/officeart/2018/2/layout/IconCircleList"/>
    <dgm:cxn modelId="{00D0217B-F3B8-4B28-942A-A4773CD92D73}" type="presParOf" srcId="{75757E3E-C2DA-474C-A075-DC0BA854A3E0}" destId="{3AD5DD69-134E-46C6-A2FF-F7783CDF80F4}" srcOrd="3" destOrd="0" presId="urn:microsoft.com/office/officeart/2018/2/layout/IconCircleList"/>
    <dgm:cxn modelId="{7AC067B2-5D04-4177-8A06-57F2FE25A32C}" type="presParOf" srcId="{5C259A4F-2D7C-4862-88A9-40661FE9AF12}" destId="{D7BDDB69-C21F-4271-952B-AB95B13F049D}" srcOrd="3" destOrd="0" presId="urn:microsoft.com/office/officeart/2018/2/layout/IconCircleList"/>
    <dgm:cxn modelId="{3B3FD45C-6CF7-4463-9519-963B9293E4D2}" type="presParOf" srcId="{5C259A4F-2D7C-4862-88A9-40661FE9AF12}" destId="{12E9C968-3AE3-46D9-B59B-F5FA1DB643AB}" srcOrd="4" destOrd="0" presId="urn:microsoft.com/office/officeart/2018/2/layout/IconCircleList"/>
    <dgm:cxn modelId="{578AA791-7CC0-43C5-8FA6-BF31A37479AB}" type="presParOf" srcId="{12E9C968-3AE3-46D9-B59B-F5FA1DB643AB}" destId="{65E7D345-0E3A-4FCF-B16F-A5987519A43D}" srcOrd="0" destOrd="0" presId="urn:microsoft.com/office/officeart/2018/2/layout/IconCircleList"/>
    <dgm:cxn modelId="{5A5FDA5F-DC55-440F-B577-125D2EB653B0}" type="presParOf" srcId="{12E9C968-3AE3-46D9-B59B-F5FA1DB643AB}" destId="{F20D0CA3-CEE9-4A82-B237-3015EC6230E7}" srcOrd="1" destOrd="0" presId="urn:microsoft.com/office/officeart/2018/2/layout/IconCircleList"/>
    <dgm:cxn modelId="{22A56E95-63AF-4048-9DC7-FCDA175DA6E7}" type="presParOf" srcId="{12E9C968-3AE3-46D9-B59B-F5FA1DB643AB}" destId="{EBC8C913-66BC-4CE8-A212-0A8720337616}" srcOrd="2" destOrd="0" presId="urn:microsoft.com/office/officeart/2018/2/layout/IconCircleList"/>
    <dgm:cxn modelId="{2E3B8AAD-97D8-42C8-9BB1-B35A28909D3A}" type="presParOf" srcId="{12E9C968-3AE3-46D9-B59B-F5FA1DB643AB}" destId="{C521DB17-5E7D-4C25-B48B-F1284E1C6BBA}" srcOrd="3" destOrd="0" presId="urn:microsoft.com/office/officeart/2018/2/layout/IconCircleList"/>
    <dgm:cxn modelId="{9E79803D-8D88-45DA-BC69-5C3A58C2F43B}" type="presParOf" srcId="{5C259A4F-2D7C-4862-88A9-40661FE9AF12}" destId="{3D6FB09D-B3B2-4433-B806-4D2472449A17}" srcOrd="5" destOrd="0" presId="urn:microsoft.com/office/officeart/2018/2/layout/IconCircleList"/>
    <dgm:cxn modelId="{56F77DEA-5278-45A6-90B4-5BC8C384B1B4}" type="presParOf" srcId="{5C259A4F-2D7C-4862-88A9-40661FE9AF12}" destId="{8BAC3873-31FD-4DE3-BFE8-91D07A55E008}" srcOrd="6" destOrd="0" presId="urn:microsoft.com/office/officeart/2018/2/layout/IconCircleList"/>
    <dgm:cxn modelId="{50D4A84E-45AC-4E59-957D-E683E715757A}" type="presParOf" srcId="{8BAC3873-31FD-4DE3-BFE8-91D07A55E008}" destId="{41E7B948-04A2-4DA9-9E84-6D39A5254992}" srcOrd="0" destOrd="0" presId="urn:microsoft.com/office/officeart/2018/2/layout/IconCircleList"/>
    <dgm:cxn modelId="{921CE3AE-D30D-4D19-8C07-3705516FEAE2}" type="presParOf" srcId="{8BAC3873-31FD-4DE3-BFE8-91D07A55E008}" destId="{BA2BF19F-5A98-4271-9621-37235261C012}" srcOrd="1" destOrd="0" presId="urn:microsoft.com/office/officeart/2018/2/layout/IconCircleList"/>
    <dgm:cxn modelId="{5ACA2E4F-7422-44B4-AADE-D493F5268F1A}" type="presParOf" srcId="{8BAC3873-31FD-4DE3-BFE8-91D07A55E008}" destId="{BF524BEC-8680-445F-B90A-BD9DE84B4544}" srcOrd="2" destOrd="0" presId="urn:microsoft.com/office/officeart/2018/2/layout/IconCircleList"/>
    <dgm:cxn modelId="{D1B97913-1ED3-45F9-BF74-F61044E70B5F}" type="presParOf" srcId="{8BAC3873-31FD-4DE3-BFE8-91D07A55E008}" destId="{0E04BC63-FE08-4C3B-B7E9-B73EB4EE9D82}" srcOrd="3" destOrd="0" presId="urn:microsoft.com/office/officeart/2018/2/layout/IconCircleList"/>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76D5036-E7D1-4E1C-AC38-A6DEC052415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224AAB0-5E28-439F-91FC-A507F6D3D465}">
      <dgm:prSet custT="1"/>
      <dgm:spPr/>
      <dgm:t>
        <a:bodyPr/>
        <a:lstStyle/>
        <a:p>
          <a:pPr>
            <a:lnSpc>
              <a:spcPct val="100000"/>
            </a:lnSpc>
          </a:pPr>
          <a:r>
            <a:rPr lang="en-US" sz="2100" b="1" dirty="0">
              <a:latin typeface="Arial" panose="020B0604020202020204" pitchFamily="34" charset="0"/>
              <a:cs typeface="Arial" panose="020B0604020202020204" pitchFamily="34" charset="0"/>
            </a:rPr>
            <a:t>Creditors’ Committee</a:t>
          </a:r>
          <a:r>
            <a:rPr lang="en-US" sz="2100" dirty="0">
              <a:latin typeface="Arial" panose="020B0604020202020204" pitchFamily="34" charset="0"/>
              <a:cs typeface="Arial" panose="020B0604020202020204" pitchFamily="34" charset="0"/>
            </a:rPr>
            <a:t>:  A committee of creditors appointed by the U.S. Trustee in Chapter 11 cases and ordinarily consisting of unsecured creditors holding the largest unsecured claims against the debtor; consults with “debtor-in-possession” on administration of the case; investigates the debtor’s conduct and operation of the business; participates in formulating a plan of reorganization. </a:t>
          </a:r>
        </a:p>
        <a:p>
          <a:pPr>
            <a:lnSpc>
              <a:spcPct val="100000"/>
            </a:lnSpc>
          </a:pPr>
          <a:endParaRPr lang="en-US" sz="2100" dirty="0">
            <a:latin typeface="Arial" panose="020B0604020202020204" pitchFamily="34" charset="0"/>
            <a:cs typeface="Arial" panose="020B0604020202020204" pitchFamily="34" charset="0"/>
          </a:endParaRPr>
        </a:p>
        <a:p>
          <a:pPr>
            <a:lnSpc>
              <a:spcPct val="100000"/>
            </a:lnSpc>
          </a:pPr>
          <a:r>
            <a:rPr lang="en-US" sz="2100" dirty="0">
              <a:latin typeface="Arial" panose="020B0604020202020204" pitchFamily="34" charset="0"/>
              <a:cs typeface="Arial" panose="020B0604020202020204" pitchFamily="34" charset="0"/>
            </a:rPr>
            <a:t>Creditors’ committees may also be formed for other claimant groups such as secured creditors, bondholders, and retirees.</a:t>
          </a:r>
        </a:p>
        <a:p>
          <a:pPr>
            <a:lnSpc>
              <a:spcPct val="100000"/>
            </a:lnSpc>
          </a:pPr>
          <a:endParaRPr lang="en-US" sz="1600" dirty="0"/>
        </a:p>
        <a:p>
          <a:pPr>
            <a:lnSpc>
              <a:spcPct val="100000"/>
            </a:lnSpc>
          </a:pPr>
          <a:endParaRPr lang="en-US" sz="1600" dirty="0"/>
        </a:p>
      </dgm:t>
    </dgm:pt>
    <dgm:pt modelId="{0092EECB-A716-418F-A63F-6B2E186FF8E9}" type="parTrans" cxnId="{CC9BB338-F76A-42E7-88AA-CF9D1C7AF7BF}">
      <dgm:prSet/>
      <dgm:spPr/>
      <dgm:t>
        <a:bodyPr/>
        <a:lstStyle/>
        <a:p>
          <a:endParaRPr lang="en-US"/>
        </a:p>
      </dgm:t>
    </dgm:pt>
    <dgm:pt modelId="{9F2C3456-9D6D-4453-9B6E-DC676A284CAC}" type="sibTrans" cxnId="{CC9BB338-F76A-42E7-88AA-CF9D1C7AF7BF}">
      <dgm:prSet/>
      <dgm:spPr/>
      <dgm:t>
        <a:bodyPr/>
        <a:lstStyle/>
        <a:p>
          <a:pPr>
            <a:lnSpc>
              <a:spcPct val="100000"/>
            </a:lnSpc>
          </a:pPr>
          <a:endParaRPr lang="en-US"/>
        </a:p>
      </dgm:t>
    </dgm:pt>
    <dgm:pt modelId="{865A81EC-5019-493B-B358-22CF84A07C51}" type="pres">
      <dgm:prSet presAssocID="{376D5036-E7D1-4E1C-AC38-A6DEC052415C}" presName="root" presStyleCnt="0">
        <dgm:presLayoutVars>
          <dgm:dir/>
          <dgm:resizeHandles val="exact"/>
        </dgm:presLayoutVars>
      </dgm:prSet>
      <dgm:spPr/>
    </dgm:pt>
    <dgm:pt modelId="{5C259A4F-2D7C-4862-88A9-40661FE9AF12}" type="pres">
      <dgm:prSet presAssocID="{376D5036-E7D1-4E1C-AC38-A6DEC052415C}" presName="container" presStyleCnt="0">
        <dgm:presLayoutVars>
          <dgm:dir/>
          <dgm:resizeHandles val="exact"/>
        </dgm:presLayoutVars>
      </dgm:prSet>
      <dgm:spPr/>
    </dgm:pt>
    <dgm:pt modelId="{75757E3E-C2DA-474C-A075-DC0BA854A3E0}" type="pres">
      <dgm:prSet presAssocID="{4224AAB0-5E28-439F-91FC-A507F6D3D465}" presName="compNode" presStyleCnt="0"/>
      <dgm:spPr/>
    </dgm:pt>
    <dgm:pt modelId="{205A7D10-1375-42BA-88C9-B60E7E41E5AA}" type="pres">
      <dgm:prSet presAssocID="{4224AAB0-5E28-439F-91FC-A507F6D3D465}" presName="iconBgRect" presStyleLbl="bgShp" presStyleIdx="0" presStyleCnt="1" custLinFactNeighborX="3556" custLinFactNeighborY="-24393"/>
      <dgm:spPr/>
    </dgm:pt>
    <dgm:pt modelId="{1430AC18-F701-4E5E-967B-4CF21A427126}" type="pres">
      <dgm:prSet presAssocID="{4224AAB0-5E28-439F-91FC-A507F6D3D465}" presName="iconRect" presStyleLbl="node1" presStyleIdx="0" presStyleCnt="1" custLinFactNeighborX="6131" custLinFactNeighborY="-4378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men"/>
        </a:ext>
      </dgm:extLst>
    </dgm:pt>
    <dgm:pt modelId="{995A1741-9CE6-47A8-94CB-DFFC86481141}" type="pres">
      <dgm:prSet presAssocID="{4224AAB0-5E28-439F-91FC-A507F6D3D465}" presName="spaceRect" presStyleCnt="0"/>
      <dgm:spPr/>
    </dgm:pt>
    <dgm:pt modelId="{3AD5DD69-134E-46C6-A2FF-F7783CDF80F4}" type="pres">
      <dgm:prSet presAssocID="{4224AAB0-5E28-439F-91FC-A507F6D3D465}" presName="textRect" presStyleLbl="revTx" presStyleIdx="0" presStyleCnt="1" custLinFactNeighborX="-2387" custLinFactNeighborY="-5612">
        <dgm:presLayoutVars>
          <dgm:chMax val="1"/>
          <dgm:chPref val="1"/>
        </dgm:presLayoutVars>
      </dgm:prSet>
      <dgm:spPr/>
    </dgm:pt>
  </dgm:ptLst>
  <dgm:cxnLst>
    <dgm:cxn modelId="{66C57616-719E-4CB5-B2AA-18A9281E7AF5}" type="presOf" srcId="{376D5036-E7D1-4E1C-AC38-A6DEC052415C}" destId="{865A81EC-5019-493B-B358-22CF84A07C51}" srcOrd="0" destOrd="0" presId="urn:microsoft.com/office/officeart/2018/2/layout/IconCircleList"/>
    <dgm:cxn modelId="{CC9BB338-F76A-42E7-88AA-CF9D1C7AF7BF}" srcId="{376D5036-E7D1-4E1C-AC38-A6DEC052415C}" destId="{4224AAB0-5E28-439F-91FC-A507F6D3D465}" srcOrd="0" destOrd="0" parTransId="{0092EECB-A716-418F-A63F-6B2E186FF8E9}" sibTransId="{9F2C3456-9D6D-4453-9B6E-DC676A284CAC}"/>
    <dgm:cxn modelId="{21A70EBB-50EB-4797-8CB8-F634681C657C}" type="presOf" srcId="{4224AAB0-5E28-439F-91FC-A507F6D3D465}" destId="{3AD5DD69-134E-46C6-A2FF-F7783CDF80F4}" srcOrd="0" destOrd="0" presId="urn:microsoft.com/office/officeart/2018/2/layout/IconCircleList"/>
    <dgm:cxn modelId="{F20D3FB0-8755-480C-8B29-8F8BA621D44E}" type="presParOf" srcId="{865A81EC-5019-493B-B358-22CF84A07C51}" destId="{5C259A4F-2D7C-4862-88A9-40661FE9AF12}" srcOrd="0" destOrd="0" presId="urn:microsoft.com/office/officeart/2018/2/layout/IconCircleList"/>
    <dgm:cxn modelId="{E0310B61-E186-4DB8-9106-D07FD218B114}" type="presParOf" srcId="{5C259A4F-2D7C-4862-88A9-40661FE9AF12}" destId="{75757E3E-C2DA-474C-A075-DC0BA854A3E0}" srcOrd="0" destOrd="0" presId="urn:microsoft.com/office/officeart/2018/2/layout/IconCircleList"/>
    <dgm:cxn modelId="{798B2D68-2764-4854-BCC3-3DCBFB00E973}" type="presParOf" srcId="{75757E3E-C2DA-474C-A075-DC0BA854A3E0}" destId="{205A7D10-1375-42BA-88C9-B60E7E41E5AA}" srcOrd="0" destOrd="0" presId="urn:microsoft.com/office/officeart/2018/2/layout/IconCircleList"/>
    <dgm:cxn modelId="{2960DE67-8E25-4065-9A44-33CC42C7DA49}" type="presParOf" srcId="{75757E3E-C2DA-474C-A075-DC0BA854A3E0}" destId="{1430AC18-F701-4E5E-967B-4CF21A427126}" srcOrd="1" destOrd="0" presId="urn:microsoft.com/office/officeart/2018/2/layout/IconCircleList"/>
    <dgm:cxn modelId="{461107D5-4A9A-481F-8B91-45AE2583BC20}" type="presParOf" srcId="{75757E3E-C2DA-474C-A075-DC0BA854A3E0}" destId="{995A1741-9CE6-47A8-94CB-DFFC86481141}" srcOrd="2" destOrd="0" presId="urn:microsoft.com/office/officeart/2018/2/layout/IconCircleList"/>
    <dgm:cxn modelId="{3D1F5428-703F-4D65-BFE0-21666686695C}" type="presParOf" srcId="{75757E3E-C2DA-474C-A075-DC0BA854A3E0}" destId="{3AD5DD69-134E-46C6-A2FF-F7783CDF80F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6C299C-FF02-4036-82C0-1FC535CF54F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8873560-DF40-4339-91E8-176B13B4305F}">
      <dgm:prSet/>
      <dgm:spPr/>
      <dgm:t>
        <a:bodyPr/>
        <a:lstStyle/>
        <a:p>
          <a:pPr>
            <a:lnSpc>
              <a:spcPct val="100000"/>
            </a:lnSpc>
            <a:defRPr b="1"/>
          </a:pPr>
          <a:r>
            <a:rPr lang="en-US" dirty="0">
              <a:latin typeface="Arial" panose="020B0604020202020204" pitchFamily="34" charset="0"/>
              <a:cs typeface="Arial" panose="020B0604020202020204" pitchFamily="34" charset="0"/>
            </a:rPr>
            <a:t>Petition, schedules, and statement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financial affairs filed</a:t>
          </a:r>
        </a:p>
      </dgm:t>
    </dgm:pt>
    <dgm:pt modelId="{2D06F1B9-CFFC-425F-A6E1-DCD1292E79A3}" type="parTrans" cxnId="{90CA1426-8F93-409C-97F8-002F5128A6F7}">
      <dgm:prSet/>
      <dgm:spPr/>
      <dgm:t>
        <a:bodyPr/>
        <a:lstStyle/>
        <a:p>
          <a:endParaRPr lang="en-US"/>
        </a:p>
      </dgm:t>
    </dgm:pt>
    <dgm:pt modelId="{4EF94279-E3EC-4120-AA1A-272B6BAB662B}" type="sibTrans" cxnId="{90CA1426-8F93-409C-97F8-002F5128A6F7}">
      <dgm:prSet/>
      <dgm:spPr/>
      <dgm:t>
        <a:bodyPr/>
        <a:lstStyle/>
        <a:p>
          <a:endParaRPr lang="en-US"/>
        </a:p>
      </dgm:t>
    </dgm:pt>
    <dgm:pt modelId="{FC703F4D-708F-4BB9-A136-435C478E75CA}">
      <dgm:prSet custT="1"/>
      <dgm:spPr/>
      <dgm:t>
        <a:bodyPr/>
        <a:lstStyle/>
        <a:p>
          <a:pPr>
            <a:lnSpc>
              <a:spcPct val="100000"/>
            </a:lnSpc>
          </a:pPr>
          <a:r>
            <a:rPr lang="en-US" sz="1800" dirty="0">
              <a:latin typeface="Arial" panose="020B0604020202020204" pitchFamily="34" charset="0"/>
              <a:cs typeface="Arial" panose="020B0604020202020204" pitchFamily="34" charset="0"/>
            </a:rPr>
            <a:t>inception of automatic stay</a:t>
          </a:r>
        </a:p>
      </dgm:t>
    </dgm:pt>
    <dgm:pt modelId="{DA1372B7-31DF-4FCF-B653-A9E0C4B05326}" type="parTrans" cxnId="{80FAB3DD-2E0F-42BF-AABD-1269624D288A}">
      <dgm:prSet/>
      <dgm:spPr/>
      <dgm:t>
        <a:bodyPr/>
        <a:lstStyle/>
        <a:p>
          <a:endParaRPr lang="en-US"/>
        </a:p>
      </dgm:t>
    </dgm:pt>
    <dgm:pt modelId="{2291FC53-E45B-4494-BF07-0714A53F4717}" type="sibTrans" cxnId="{80FAB3DD-2E0F-42BF-AABD-1269624D288A}">
      <dgm:prSet/>
      <dgm:spPr/>
      <dgm:t>
        <a:bodyPr/>
        <a:lstStyle/>
        <a:p>
          <a:endParaRPr lang="en-US"/>
        </a:p>
      </dgm:t>
    </dgm:pt>
    <dgm:pt modelId="{3304CB66-B5C1-4F38-8989-39F3254EB7B2}">
      <dgm:prSet custT="1"/>
      <dgm:spPr/>
      <dgm:t>
        <a:bodyPr/>
        <a:lstStyle/>
        <a:p>
          <a:pPr>
            <a:lnSpc>
              <a:spcPct val="100000"/>
            </a:lnSpc>
          </a:pPr>
          <a:r>
            <a:rPr lang="en-US" sz="1800" dirty="0">
              <a:latin typeface="Arial" panose="020B0604020202020204" pitchFamily="34" charset="0"/>
              <a:cs typeface="Arial" panose="020B0604020202020204" pitchFamily="34" charset="0"/>
            </a:rPr>
            <a:t>creation of the “estate”</a:t>
          </a:r>
        </a:p>
      </dgm:t>
    </dgm:pt>
    <dgm:pt modelId="{3F43AF70-8C39-4724-931C-59532D8806CC}" type="parTrans" cxnId="{317EF9EF-D70A-4020-BE45-63945F40FF00}">
      <dgm:prSet/>
      <dgm:spPr/>
      <dgm:t>
        <a:bodyPr/>
        <a:lstStyle/>
        <a:p>
          <a:endParaRPr lang="en-US"/>
        </a:p>
      </dgm:t>
    </dgm:pt>
    <dgm:pt modelId="{173E7989-B704-4B37-9C32-AA62E54989D7}" type="sibTrans" cxnId="{317EF9EF-D70A-4020-BE45-63945F40FF00}">
      <dgm:prSet/>
      <dgm:spPr/>
      <dgm:t>
        <a:bodyPr/>
        <a:lstStyle/>
        <a:p>
          <a:endParaRPr lang="en-US"/>
        </a:p>
      </dgm:t>
    </dgm:pt>
    <dgm:pt modelId="{FCD5E095-2BD7-4BB2-8AA7-6E3306CD49CA}">
      <dgm:prSet custT="1"/>
      <dgm:spPr/>
      <dgm:t>
        <a:bodyPr/>
        <a:lstStyle/>
        <a:p>
          <a:pPr>
            <a:lnSpc>
              <a:spcPct val="100000"/>
            </a:lnSpc>
          </a:pPr>
          <a:r>
            <a:rPr lang="en-US" sz="1800" dirty="0">
              <a:latin typeface="Arial" panose="020B0604020202020204" pitchFamily="34" charset="0"/>
              <a:cs typeface="Arial" panose="020B0604020202020204" pitchFamily="34" charset="0"/>
            </a:rPr>
            <a:t>appointment of trustee</a:t>
          </a:r>
        </a:p>
      </dgm:t>
    </dgm:pt>
    <dgm:pt modelId="{0476C1FE-4137-422C-A21F-D4E903C0C4BE}" type="parTrans" cxnId="{FED8AF60-0E46-466C-B648-EC5C937FC9A8}">
      <dgm:prSet/>
      <dgm:spPr/>
      <dgm:t>
        <a:bodyPr/>
        <a:lstStyle/>
        <a:p>
          <a:endParaRPr lang="en-US"/>
        </a:p>
      </dgm:t>
    </dgm:pt>
    <dgm:pt modelId="{28B1E85A-4920-4CC2-8C68-795E26C3A72B}" type="sibTrans" cxnId="{FED8AF60-0E46-466C-B648-EC5C937FC9A8}">
      <dgm:prSet/>
      <dgm:spPr/>
      <dgm:t>
        <a:bodyPr/>
        <a:lstStyle/>
        <a:p>
          <a:endParaRPr lang="en-US"/>
        </a:p>
      </dgm:t>
    </dgm:pt>
    <dgm:pt modelId="{79D82E6C-66F7-4B7F-90E3-BD1952B64554}">
      <dgm:prSet custT="1"/>
      <dgm:spPr/>
      <dgm:t>
        <a:bodyPr/>
        <a:lstStyle/>
        <a:p>
          <a:pPr>
            <a:lnSpc>
              <a:spcPct val="100000"/>
            </a:lnSpc>
          </a:pPr>
          <a:r>
            <a:rPr lang="en-US" sz="1800" dirty="0">
              <a:latin typeface="Arial" panose="020B0604020202020204" pitchFamily="34" charset="0"/>
              <a:cs typeface="Arial" panose="020B0604020202020204" pitchFamily="34" charset="0"/>
            </a:rPr>
            <a:t>notice to creditors of case commencement, meeting of creditors, and discharge and claims objections</a:t>
          </a:r>
        </a:p>
      </dgm:t>
    </dgm:pt>
    <dgm:pt modelId="{A8D1E641-11E6-4D53-8DC5-51E1CDB689EB}" type="parTrans" cxnId="{10DC678F-69B3-490E-AABD-FFEAD714EDD9}">
      <dgm:prSet/>
      <dgm:spPr/>
      <dgm:t>
        <a:bodyPr/>
        <a:lstStyle/>
        <a:p>
          <a:endParaRPr lang="en-US"/>
        </a:p>
      </dgm:t>
    </dgm:pt>
    <dgm:pt modelId="{B4E6042D-2A31-4DA4-8FE5-6C602E6F55C2}" type="sibTrans" cxnId="{10DC678F-69B3-490E-AABD-FFEAD714EDD9}">
      <dgm:prSet/>
      <dgm:spPr/>
      <dgm:t>
        <a:bodyPr/>
        <a:lstStyle/>
        <a:p>
          <a:endParaRPr lang="en-US"/>
        </a:p>
      </dgm:t>
    </dgm:pt>
    <dgm:pt modelId="{4AEB97FF-8E7B-4349-ACCA-5F4B3D038C23}">
      <dgm:prSet custT="1"/>
      <dgm:spPr/>
      <dgm:t>
        <a:bodyPr/>
        <a:lstStyle/>
        <a:p>
          <a:pPr>
            <a:defRPr b="1"/>
          </a:pPr>
          <a:r>
            <a:rPr lang="en-US" sz="2300" dirty="0">
              <a:latin typeface="Arial" panose="020B0604020202020204" pitchFamily="34" charset="0"/>
              <a:cs typeface="Arial" panose="020B0604020202020204" pitchFamily="34" charset="0"/>
            </a:rPr>
            <a:t>Meeting of creditors (“341 meeting”)</a:t>
          </a:r>
        </a:p>
      </dgm:t>
    </dgm:pt>
    <dgm:pt modelId="{C94FDDD9-9338-4097-9558-AB647AE8C6D9}" type="parTrans" cxnId="{605639B3-CDEC-496C-BFC7-36F2CECB1E4D}">
      <dgm:prSet/>
      <dgm:spPr/>
      <dgm:t>
        <a:bodyPr/>
        <a:lstStyle/>
        <a:p>
          <a:endParaRPr lang="en-US"/>
        </a:p>
      </dgm:t>
    </dgm:pt>
    <dgm:pt modelId="{407CCBBD-6979-4F5F-A058-09FACBBEE3E3}" type="sibTrans" cxnId="{605639B3-CDEC-496C-BFC7-36F2CECB1E4D}">
      <dgm:prSet/>
      <dgm:spPr/>
      <dgm:t>
        <a:bodyPr/>
        <a:lstStyle/>
        <a:p>
          <a:endParaRPr lang="en-US"/>
        </a:p>
      </dgm:t>
    </dgm:pt>
    <dgm:pt modelId="{51B32B87-4B68-4F39-9D12-4677F5C7E004}">
      <dgm:prSet custT="1"/>
      <dgm:spPr/>
      <dgm:t>
        <a:bodyPr/>
        <a:lstStyle/>
        <a:p>
          <a:pPr>
            <a:defRPr b="1"/>
          </a:pPr>
          <a:r>
            <a:rPr lang="en-US" sz="2300" dirty="0">
              <a:latin typeface="Arial" panose="020B0604020202020204" pitchFamily="34" charset="0"/>
              <a:cs typeface="Arial" panose="020B0604020202020204" pitchFamily="34" charset="0"/>
            </a:rPr>
            <a:t>Issuance of Discharge</a:t>
          </a:r>
        </a:p>
      </dgm:t>
    </dgm:pt>
    <dgm:pt modelId="{22F569B1-082B-48EE-A474-052C90A9E37A}" type="parTrans" cxnId="{F0396A11-AEE0-4769-A1FF-5CF1DB5A4788}">
      <dgm:prSet/>
      <dgm:spPr/>
      <dgm:t>
        <a:bodyPr/>
        <a:lstStyle/>
        <a:p>
          <a:endParaRPr lang="en-US"/>
        </a:p>
      </dgm:t>
    </dgm:pt>
    <dgm:pt modelId="{52B7B12A-87AB-4443-929B-FD97E50C7F69}" type="sibTrans" cxnId="{F0396A11-AEE0-4769-A1FF-5CF1DB5A4788}">
      <dgm:prSet/>
      <dgm:spPr/>
      <dgm:t>
        <a:bodyPr/>
        <a:lstStyle/>
        <a:p>
          <a:endParaRPr lang="en-US"/>
        </a:p>
      </dgm:t>
    </dgm:pt>
    <dgm:pt modelId="{4B3B5F55-83B1-44B3-A390-F67AA7D5AFB3}">
      <dgm:prSet/>
      <dgm:spPr/>
      <dgm:t>
        <a:bodyPr/>
        <a:lstStyle/>
        <a:p>
          <a:pPr>
            <a:defRPr b="1"/>
          </a:pPr>
          <a:r>
            <a:rPr lang="en-US" dirty="0">
              <a:latin typeface="Arial" panose="020B0604020202020204" pitchFamily="34" charset="0"/>
              <a:cs typeface="Arial" panose="020B0604020202020204" pitchFamily="34" charset="0"/>
            </a:rPr>
            <a:t>Liquidation of Nonexempt Assets, if any (prevalence of “no asset” cases)</a:t>
          </a:r>
        </a:p>
      </dgm:t>
    </dgm:pt>
    <dgm:pt modelId="{9C502081-C258-4DC8-B357-0CBF77BDA7EC}" type="parTrans" cxnId="{372B302E-45B8-4EC2-8C02-33C4500E8F45}">
      <dgm:prSet/>
      <dgm:spPr/>
      <dgm:t>
        <a:bodyPr/>
        <a:lstStyle/>
        <a:p>
          <a:endParaRPr lang="en-US"/>
        </a:p>
      </dgm:t>
    </dgm:pt>
    <dgm:pt modelId="{05DE36BA-7573-451C-A32D-90DE7CE22B1B}" type="sibTrans" cxnId="{372B302E-45B8-4EC2-8C02-33C4500E8F45}">
      <dgm:prSet/>
      <dgm:spPr/>
      <dgm:t>
        <a:bodyPr/>
        <a:lstStyle/>
        <a:p>
          <a:endParaRPr lang="en-US"/>
        </a:p>
      </dgm:t>
    </dgm:pt>
    <dgm:pt modelId="{FB80C5FA-1828-4D57-A0D4-AFE77EE04FD1}">
      <dgm:prSet/>
      <dgm:spPr/>
      <dgm:t>
        <a:bodyPr/>
        <a:lstStyle/>
        <a:p>
          <a:pPr>
            <a:defRPr b="1"/>
          </a:pPr>
          <a:r>
            <a:rPr lang="en-US" dirty="0">
              <a:latin typeface="Arial" panose="020B0604020202020204" pitchFamily="34" charset="0"/>
              <a:cs typeface="Arial" panose="020B0604020202020204" pitchFamily="34" charset="0"/>
            </a:rPr>
            <a:t>Closing of case </a:t>
          </a:r>
        </a:p>
      </dgm:t>
    </dgm:pt>
    <dgm:pt modelId="{FE9F5338-4D05-44E4-9A91-D765648EC795}" type="parTrans" cxnId="{A0B3E964-CA02-4674-9820-20130D631176}">
      <dgm:prSet/>
      <dgm:spPr/>
      <dgm:t>
        <a:bodyPr/>
        <a:lstStyle/>
        <a:p>
          <a:endParaRPr lang="en-US"/>
        </a:p>
      </dgm:t>
    </dgm:pt>
    <dgm:pt modelId="{1042FFA0-F32F-4F1B-8182-3122CE1C769B}" type="sibTrans" cxnId="{A0B3E964-CA02-4674-9820-20130D631176}">
      <dgm:prSet/>
      <dgm:spPr/>
      <dgm:t>
        <a:bodyPr/>
        <a:lstStyle/>
        <a:p>
          <a:endParaRPr lang="en-US"/>
        </a:p>
      </dgm:t>
    </dgm:pt>
    <dgm:pt modelId="{1F516078-31AC-4030-9BB5-52ACB78F5918}">
      <dgm:prSet custT="1"/>
      <dgm:spPr/>
      <dgm:t>
        <a:bodyPr/>
        <a:lstStyle/>
        <a:p>
          <a:pPr>
            <a:defRPr b="1"/>
          </a:pPr>
          <a:r>
            <a:rPr lang="en-US" sz="1800" b="0" dirty="0">
              <a:latin typeface="Arial" panose="020B0604020202020204" pitchFamily="34" charset="0"/>
              <a:cs typeface="Arial" panose="020B0604020202020204" pitchFamily="34" charset="0"/>
            </a:rPr>
            <a:t>Note:  The majority of cases are over in about 120 days</a:t>
          </a:r>
        </a:p>
      </dgm:t>
    </dgm:pt>
    <dgm:pt modelId="{0247932A-0046-43A8-A6A7-6077A20088F3}" type="parTrans" cxnId="{8259810E-B3A8-4A76-B684-5C259B149F8A}">
      <dgm:prSet/>
      <dgm:spPr/>
      <dgm:t>
        <a:bodyPr/>
        <a:lstStyle/>
        <a:p>
          <a:endParaRPr lang="en-US"/>
        </a:p>
      </dgm:t>
    </dgm:pt>
    <dgm:pt modelId="{4AB00E62-5FB0-463C-873A-BAB5E8855CA7}" type="sibTrans" cxnId="{8259810E-B3A8-4A76-B684-5C259B149F8A}">
      <dgm:prSet/>
      <dgm:spPr/>
      <dgm:t>
        <a:bodyPr/>
        <a:lstStyle/>
        <a:p>
          <a:endParaRPr lang="en-US"/>
        </a:p>
      </dgm:t>
    </dgm:pt>
    <dgm:pt modelId="{B2C2FE0B-45F3-4F0D-92D4-95A97825C0BD}" type="pres">
      <dgm:prSet presAssocID="{D36C299C-FF02-4036-82C0-1FC535CF54F7}" presName="linear" presStyleCnt="0">
        <dgm:presLayoutVars>
          <dgm:animLvl val="lvl"/>
          <dgm:resizeHandles val="exact"/>
        </dgm:presLayoutVars>
      </dgm:prSet>
      <dgm:spPr/>
    </dgm:pt>
    <dgm:pt modelId="{B2DA1A88-BDBA-4E66-8CED-93FE8BD9D011}" type="pres">
      <dgm:prSet presAssocID="{08873560-DF40-4339-91E8-176B13B4305F}" presName="parentText" presStyleLbl="node1" presStyleIdx="0" presStyleCnt="5" custScaleY="79855">
        <dgm:presLayoutVars>
          <dgm:chMax val="0"/>
          <dgm:bulletEnabled val="1"/>
        </dgm:presLayoutVars>
      </dgm:prSet>
      <dgm:spPr/>
    </dgm:pt>
    <dgm:pt modelId="{2F45DE2B-077F-4A48-8C91-8FB2D9ABA97F}" type="pres">
      <dgm:prSet presAssocID="{08873560-DF40-4339-91E8-176B13B4305F}" presName="childText" presStyleLbl="revTx" presStyleIdx="0" presStyleCnt="2">
        <dgm:presLayoutVars>
          <dgm:bulletEnabled val="1"/>
        </dgm:presLayoutVars>
      </dgm:prSet>
      <dgm:spPr/>
    </dgm:pt>
    <dgm:pt modelId="{A6BD9EA6-909F-4221-BCB6-95EB9E4EC33F}" type="pres">
      <dgm:prSet presAssocID="{4AEB97FF-8E7B-4349-ACCA-5F4B3D038C23}" presName="parentText" presStyleLbl="node1" presStyleIdx="1" presStyleCnt="5" custScaleY="51507">
        <dgm:presLayoutVars>
          <dgm:chMax val="0"/>
          <dgm:bulletEnabled val="1"/>
        </dgm:presLayoutVars>
      </dgm:prSet>
      <dgm:spPr/>
    </dgm:pt>
    <dgm:pt modelId="{A5FE0021-A110-4DE0-A078-66F8AE2A5E90}" type="pres">
      <dgm:prSet presAssocID="{407CCBBD-6979-4F5F-A058-09FACBBEE3E3}" presName="spacer" presStyleCnt="0"/>
      <dgm:spPr/>
    </dgm:pt>
    <dgm:pt modelId="{9A3403C9-DC2B-478D-B431-670035E1A40D}" type="pres">
      <dgm:prSet presAssocID="{51B32B87-4B68-4F39-9D12-4677F5C7E004}" presName="parentText" presStyleLbl="node1" presStyleIdx="2" presStyleCnt="5" custScaleY="51171">
        <dgm:presLayoutVars>
          <dgm:chMax val="0"/>
          <dgm:bulletEnabled val="1"/>
        </dgm:presLayoutVars>
      </dgm:prSet>
      <dgm:spPr/>
    </dgm:pt>
    <dgm:pt modelId="{C507E47E-67CF-424D-B0AC-8F963CB616A9}" type="pres">
      <dgm:prSet presAssocID="{52B7B12A-87AB-4443-929B-FD97E50C7F69}" presName="spacer" presStyleCnt="0"/>
      <dgm:spPr/>
    </dgm:pt>
    <dgm:pt modelId="{944A1B11-E32D-4F8F-B174-B3B77DAC3828}" type="pres">
      <dgm:prSet presAssocID="{4B3B5F55-83B1-44B3-A390-F67AA7D5AFB3}" presName="parentText" presStyleLbl="node1" presStyleIdx="3" presStyleCnt="5" custScaleY="73677">
        <dgm:presLayoutVars>
          <dgm:chMax val="0"/>
          <dgm:bulletEnabled val="1"/>
        </dgm:presLayoutVars>
      </dgm:prSet>
      <dgm:spPr/>
    </dgm:pt>
    <dgm:pt modelId="{4D2AFC2C-20EF-4305-A584-9711F4C530EB}" type="pres">
      <dgm:prSet presAssocID="{05DE36BA-7573-451C-A32D-90DE7CE22B1B}" presName="spacer" presStyleCnt="0"/>
      <dgm:spPr/>
    </dgm:pt>
    <dgm:pt modelId="{5B245786-762E-442C-84F3-93D91B691C59}" type="pres">
      <dgm:prSet presAssocID="{FB80C5FA-1828-4D57-A0D4-AFE77EE04FD1}" presName="parentText" presStyleLbl="node1" presStyleIdx="4" presStyleCnt="5" custScaleY="52415">
        <dgm:presLayoutVars>
          <dgm:chMax val="0"/>
          <dgm:bulletEnabled val="1"/>
        </dgm:presLayoutVars>
      </dgm:prSet>
      <dgm:spPr/>
    </dgm:pt>
    <dgm:pt modelId="{4480801E-DBA3-DB45-867D-98F1C8EA3B14}" type="pres">
      <dgm:prSet presAssocID="{FB80C5FA-1828-4D57-A0D4-AFE77EE04FD1}" presName="childText" presStyleLbl="revTx" presStyleIdx="1" presStyleCnt="2">
        <dgm:presLayoutVars>
          <dgm:bulletEnabled val="1"/>
        </dgm:presLayoutVars>
      </dgm:prSet>
      <dgm:spPr/>
    </dgm:pt>
  </dgm:ptLst>
  <dgm:cxnLst>
    <dgm:cxn modelId="{8259810E-B3A8-4A76-B684-5C259B149F8A}" srcId="{FB80C5FA-1828-4D57-A0D4-AFE77EE04FD1}" destId="{1F516078-31AC-4030-9BB5-52ACB78F5918}" srcOrd="0" destOrd="0" parTransId="{0247932A-0046-43A8-A6A7-6077A20088F3}" sibTransId="{4AB00E62-5FB0-463C-873A-BAB5E8855CA7}"/>
    <dgm:cxn modelId="{9C330B10-C5EB-408E-B296-0E9BC6D9FF41}" type="presOf" srcId="{FB80C5FA-1828-4D57-A0D4-AFE77EE04FD1}" destId="{5B245786-762E-442C-84F3-93D91B691C59}" srcOrd="0" destOrd="0" presId="urn:microsoft.com/office/officeart/2005/8/layout/vList2"/>
    <dgm:cxn modelId="{F0396A11-AEE0-4769-A1FF-5CF1DB5A4788}" srcId="{D36C299C-FF02-4036-82C0-1FC535CF54F7}" destId="{51B32B87-4B68-4F39-9D12-4677F5C7E004}" srcOrd="2" destOrd="0" parTransId="{22F569B1-082B-48EE-A474-052C90A9E37A}" sibTransId="{52B7B12A-87AB-4443-929B-FD97E50C7F69}"/>
    <dgm:cxn modelId="{459DE614-F5AD-473E-99A6-4322F896F53D}" type="presOf" srcId="{D36C299C-FF02-4036-82C0-1FC535CF54F7}" destId="{B2C2FE0B-45F3-4F0D-92D4-95A97825C0BD}" srcOrd="0" destOrd="0" presId="urn:microsoft.com/office/officeart/2005/8/layout/vList2"/>
    <dgm:cxn modelId="{90CA1426-8F93-409C-97F8-002F5128A6F7}" srcId="{D36C299C-FF02-4036-82C0-1FC535CF54F7}" destId="{08873560-DF40-4339-91E8-176B13B4305F}" srcOrd="0" destOrd="0" parTransId="{2D06F1B9-CFFC-425F-A6E1-DCD1292E79A3}" sibTransId="{4EF94279-E3EC-4120-AA1A-272B6BAB662B}"/>
    <dgm:cxn modelId="{372B302E-45B8-4EC2-8C02-33C4500E8F45}" srcId="{D36C299C-FF02-4036-82C0-1FC535CF54F7}" destId="{4B3B5F55-83B1-44B3-A390-F67AA7D5AFB3}" srcOrd="3" destOrd="0" parTransId="{9C502081-C258-4DC8-B357-0CBF77BDA7EC}" sibTransId="{05DE36BA-7573-451C-A32D-90DE7CE22B1B}"/>
    <dgm:cxn modelId="{88821443-9459-4A94-B98E-AD37E83B79B6}" type="presOf" srcId="{4B3B5F55-83B1-44B3-A390-F67AA7D5AFB3}" destId="{944A1B11-E32D-4F8F-B174-B3B77DAC3828}" srcOrd="0" destOrd="0" presId="urn:microsoft.com/office/officeart/2005/8/layout/vList2"/>
    <dgm:cxn modelId="{FED8AF60-0E46-466C-B648-EC5C937FC9A8}" srcId="{08873560-DF40-4339-91E8-176B13B4305F}" destId="{FCD5E095-2BD7-4BB2-8AA7-6E3306CD49CA}" srcOrd="2" destOrd="0" parTransId="{0476C1FE-4137-422C-A21F-D4E903C0C4BE}" sibTransId="{28B1E85A-4920-4CC2-8C68-795E26C3A72B}"/>
    <dgm:cxn modelId="{A0B3E964-CA02-4674-9820-20130D631176}" srcId="{D36C299C-FF02-4036-82C0-1FC535CF54F7}" destId="{FB80C5FA-1828-4D57-A0D4-AFE77EE04FD1}" srcOrd="4" destOrd="0" parTransId="{FE9F5338-4D05-44E4-9A91-D765648EC795}" sibTransId="{1042FFA0-F32F-4F1B-8182-3122CE1C769B}"/>
    <dgm:cxn modelId="{38A5F289-3B8B-4018-BFEC-80A17ACC5AA1}" type="presOf" srcId="{1F516078-31AC-4030-9BB5-52ACB78F5918}" destId="{4480801E-DBA3-DB45-867D-98F1C8EA3B14}" srcOrd="0" destOrd="0" presId="urn:microsoft.com/office/officeart/2005/8/layout/vList2"/>
    <dgm:cxn modelId="{10DC678F-69B3-490E-AABD-FFEAD714EDD9}" srcId="{08873560-DF40-4339-91E8-176B13B4305F}" destId="{79D82E6C-66F7-4B7F-90E3-BD1952B64554}" srcOrd="3" destOrd="0" parTransId="{A8D1E641-11E6-4D53-8DC5-51E1CDB689EB}" sibTransId="{B4E6042D-2A31-4DA4-8FE5-6C602E6F55C2}"/>
    <dgm:cxn modelId="{1E438293-2DD3-4160-82BE-EB4EB2805257}" type="presOf" srcId="{FCD5E095-2BD7-4BB2-8AA7-6E3306CD49CA}" destId="{2F45DE2B-077F-4A48-8C91-8FB2D9ABA97F}" srcOrd="0" destOrd="2" presId="urn:microsoft.com/office/officeart/2005/8/layout/vList2"/>
    <dgm:cxn modelId="{CD4CD9A4-80C0-412C-8A92-D7088FA149C6}" type="presOf" srcId="{3304CB66-B5C1-4F38-8989-39F3254EB7B2}" destId="{2F45DE2B-077F-4A48-8C91-8FB2D9ABA97F}" srcOrd="0" destOrd="1" presId="urn:microsoft.com/office/officeart/2005/8/layout/vList2"/>
    <dgm:cxn modelId="{605639B3-CDEC-496C-BFC7-36F2CECB1E4D}" srcId="{D36C299C-FF02-4036-82C0-1FC535CF54F7}" destId="{4AEB97FF-8E7B-4349-ACCA-5F4B3D038C23}" srcOrd="1" destOrd="0" parTransId="{C94FDDD9-9338-4097-9558-AB647AE8C6D9}" sibTransId="{407CCBBD-6979-4F5F-A058-09FACBBEE3E3}"/>
    <dgm:cxn modelId="{9208AFC4-AA32-424A-A25B-32F79F19F8A4}" type="presOf" srcId="{08873560-DF40-4339-91E8-176B13B4305F}" destId="{B2DA1A88-BDBA-4E66-8CED-93FE8BD9D011}" srcOrd="0" destOrd="0" presId="urn:microsoft.com/office/officeart/2005/8/layout/vList2"/>
    <dgm:cxn modelId="{53B00AC9-AB19-44E1-8486-F233977944B8}" type="presOf" srcId="{FC703F4D-708F-4BB9-A136-435C478E75CA}" destId="{2F45DE2B-077F-4A48-8C91-8FB2D9ABA97F}" srcOrd="0" destOrd="0" presId="urn:microsoft.com/office/officeart/2005/8/layout/vList2"/>
    <dgm:cxn modelId="{CC1909D2-7DE4-49E4-95F3-82E92DFD2699}" type="presOf" srcId="{79D82E6C-66F7-4B7F-90E3-BD1952B64554}" destId="{2F45DE2B-077F-4A48-8C91-8FB2D9ABA97F}" srcOrd="0" destOrd="3" presId="urn:microsoft.com/office/officeart/2005/8/layout/vList2"/>
    <dgm:cxn modelId="{80FAB3DD-2E0F-42BF-AABD-1269624D288A}" srcId="{08873560-DF40-4339-91E8-176B13B4305F}" destId="{FC703F4D-708F-4BB9-A136-435C478E75CA}" srcOrd="0" destOrd="0" parTransId="{DA1372B7-31DF-4FCF-B653-A9E0C4B05326}" sibTransId="{2291FC53-E45B-4494-BF07-0714A53F4717}"/>
    <dgm:cxn modelId="{9DEB98EB-4321-4B1B-9518-4343264E3AD4}" type="presOf" srcId="{51B32B87-4B68-4F39-9D12-4677F5C7E004}" destId="{9A3403C9-DC2B-478D-B431-670035E1A40D}" srcOrd="0" destOrd="0" presId="urn:microsoft.com/office/officeart/2005/8/layout/vList2"/>
    <dgm:cxn modelId="{317EF9EF-D70A-4020-BE45-63945F40FF00}" srcId="{08873560-DF40-4339-91E8-176B13B4305F}" destId="{3304CB66-B5C1-4F38-8989-39F3254EB7B2}" srcOrd="1" destOrd="0" parTransId="{3F43AF70-8C39-4724-931C-59532D8806CC}" sibTransId="{173E7989-B704-4B37-9C32-AA62E54989D7}"/>
    <dgm:cxn modelId="{1955C0F5-1193-4462-A87E-030AD009EEB3}" type="presOf" srcId="{4AEB97FF-8E7B-4349-ACCA-5F4B3D038C23}" destId="{A6BD9EA6-909F-4221-BCB6-95EB9E4EC33F}" srcOrd="0" destOrd="0" presId="urn:microsoft.com/office/officeart/2005/8/layout/vList2"/>
    <dgm:cxn modelId="{0AC502B5-6152-47C0-912C-D1343BB4AC9D}" type="presParOf" srcId="{B2C2FE0B-45F3-4F0D-92D4-95A97825C0BD}" destId="{B2DA1A88-BDBA-4E66-8CED-93FE8BD9D011}" srcOrd="0" destOrd="0" presId="urn:microsoft.com/office/officeart/2005/8/layout/vList2"/>
    <dgm:cxn modelId="{C79C39F4-31B9-4567-9756-5D2CFAD6281A}" type="presParOf" srcId="{B2C2FE0B-45F3-4F0D-92D4-95A97825C0BD}" destId="{2F45DE2B-077F-4A48-8C91-8FB2D9ABA97F}" srcOrd="1" destOrd="0" presId="urn:microsoft.com/office/officeart/2005/8/layout/vList2"/>
    <dgm:cxn modelId="{B7DAFB37-B709-4D88-98A1-9029D5349108}" type="presParOf" srcId="{B2C2FE0B-45F3-4F0D-92D4-95A97825C0BD}" destId="{A6BD9EA6-909F-4221-BCB6-95EB9E4EC33F}" srcOrd="2" destOrd="0" presId="urn:microsoft.com/office/officeart/2005/8/layout/vList2"/>
    <dgm:cxn modelId="{9BAB46A9-8C75-44BA-A50A-F487FC6A6D12}" type="presParOf" srcId="{B2C2FE0B-45F3-4F0D-92D4-95A97825C0BD}" destId="{A5FE0021-A110-4DE0-A078-66F8AE2A5E90}" srcOrd="3" destOrd="0" presId="urn:microsoft.com/office/officeart/2005/8/layout/vList2"/>
    <dgm:cxn modelId="{DD6922B7-6DA6-4315-AA57-C8DF5BDE2059}" type="presParOf" srcId="{B2C2FE0B-45F3-4F0D-92D4-95A97825C0BD}" destId="{9A3403C9-DC2B-478D-B431-670035E1A40D}" srcOrd="4" destOrd="0" presId="urn:microsoft.com/office/officeart/2005/8/layout/vList2"/>
    <dgm:cxn modelId="{3A716E0E-A5DB-4691-AD8A-DB5C0042BD94}" type="presParOf" srcId="{B2C2FE0B-45F3-4F0D-92D4-95A97825C0BD}" destId="{C507E47E-67CF-424D-B0AC-8F963CB616A9}" srcOrd="5" destOrd="0" presId="urn:microsoft.com/office/officeart/2005/8/layout/vList2"/>
    <dgm:cxn modelId="{5330FD05-1E77-41F4-9C36-F03477B1C1F2}" type="presParOf" srcId="{B2C2FE0B-45F3-4F0D-92D4-95A97825C0BD}" destId="{944A1B11-E32D-4F8F-B174-B3B77DAC3828}" srcOrd="6" destOrd="0" presId="urn:microsoft.com/office/officeart/2005/8/layout/vList2"/>
    <dgm:cxn modelId="{DB7FB8CD-5C7D-471D-B46B-12F81B1CD2F3}" type="presParOf" srcId="{B2C2FE0B-45F3-4F0D-92D4-95A97825C0BD}" destId="{4D2AFC2C-20EF-4305-A584-9711F4C530EB}" srcOrd="7" destOrd="0" presId="urn:microsoft.com/office/officeart/2005/8/layout/vList2"/>
    <dgm:cxn modelId="{632E5EA1-C4EB-47F2-84E2-6CB2E53B499B}" type="presParOf" srcId="{B2C2FE0B-45F3-4F0D-92D4-95A97825C0BD}" destId="{5B245786-762E-442C-84F3-93D91B691C59}" srcOrd="8" destOrd="0" presId="urn:microsoft.com/office/officeart/2005/8/layout/vList2"/>
    <dgm:cxn modelId="{B0285735-7CFC-48E9-A117-C9DF2A09300B}" type="presParOf" srcId="{B2C2FE0B-45F3-4F0D-92D4-95A97825C0BD}" destId="{4480801E-DBA3-DB45-867D-98F1C8EA3B1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4A12E2-E115-4758-A679-1080EF56A1B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36F4EA6D-A0F9-464B-85F8-693F043F1D4C}">
      <dgm:prSet/>
      <dgm:spPr/>
      <dgm:t>
        <a:bodyPr/>
        <a:lstStyle/>
        <a:p>
          <a:pPr>
            <a:defRPr b="1"/>
          </a:pPr>
          <a:r>
            <a:rPr lang="en-US" dirty="0">
              <a:latin typeface="Arial" panose="020B0604020202020204" pitchFamily="34" charset="0"/>
              <a:cs typeface="Arial" panose="020B0604020202020204" pitchFamily="34" charset="0"/>
            </a:rPr>
            <a:t>Petition, schedules, and statement of financial affairs filed</a:t>
          </a:r>
        </a:p>
      </dgm:t>
    </dgm:pt>
    <dgm:pt modelId="{E35414DB-E1CF-4455-9792-E3E8C3B72F17}" type="parTrans" cxnId="{CD610488-F2A8-4E1D-907C-EA44D5F07D7B}">
      <dgm:prSet/>
      <dgm:spPr/>
      <dgm:t>
        <a:bodyPr/>
        <a:lstStyle/>
        <a:p>
          <a:endParaRPr lang="en-US"/>
        </a:p>
      </dgm:t>
    </dgm:pt>
    <dgm:pt modelId="{50069BB0-AA4B-4B3B-884F-D409DD93C971}" type="sibTrans" cxnId="{CD610488-F2A8-4E1D-907C-EA44D5F07D7B}">
      <dgm:prSet/>
      <dgm:spPr/>
      <dgm:t>
        <a:bodyPr/>
        <a:lstStyle/>
        <a:p>
          <a:endParaRPr lang="en-US"/>
        </a:p>
      </dgm:t>
    </dgm:pt>
    <dgm:pt modelId="{D6954C35-92B7-496A-BA96-4DD16EF4F6FE}">
      <dgm:prSet/>
      <dgm:spPr/>
      <dgm:t>
        <a:bodyPr/>
        <a:lstStyle/>
        <a:p>
          <a:r>
            <a:rPr lang="en-US" dirty="0">
              <a:latin typeface="Arial" panose="020B0604020202020204" pitchFamily="34" charset="0"/>
              <a:cs typeface="Arial" panose="020B0604020202020204" pitchFamily="34" charset="0"/>
            </a:rPr>
            <a:t>inception of automatic stay</a:t>
          </a:r>
        </a:p>
      </dgm:t>
    </dgm:pt>
    <dgm:pt modelId="{F6AE6F41-1E9E-46FE-850F-13928D081F9A}" type="parTrans" cxnId="{3930060F-895F-40BB-8B2F-ED5CC6C5786F}">
      <dgm:prSet/>
      <dgm:spPr/>
      <dgm:t>
        <a:bodyPr/>
        <a:lstStyle/>
        <a:p>
          <a:endParaRPr lang="en-US"/>
        </a:p>
      </dgm:t>
    </dgm:pt>
    <dgm:pt modelId="{00CE4B98-1A56-4B61-B62C-11C0176EF049}" type="sibTrans" cxnId="{3930060F-895F-40BB-8B2F-ED5CC6C5786F}">
      <dgm:prSet/>
      <dgm:spPr/>
      <dgm:t>
        <a:bodyPr/>
        <a:lstStyle/>
        <a:p>
          <a:endParaRPr lang="en-US"/>
        </a:p>
      </dgm:t>
    </dgm:pt>
    <dgm:pt modelId="{FAAE8147-0A44-4121-9FC8-CFFEAD457BD0}">
      <dgm:prSet/>
      <dgm:spPr/>
      <dgm:t>
        <a:bodyPr/>
        <a:lstStyle/>
        <a:p>
          <a:r>
            <a:rPr lang="en-US" dirty="0">
              <a:latin typeface="Arial" panose="020B0604020202020204" pitchFamily="34" charset="0"/>
              <a:cs typeface="Arial" panose="020B0604020202020204" pitchFamily="34" charset="0"/>
            </a:rPr>
            <a:t>creation of the “estate,” but debtor remains in possession</a:t>
          </a:r>
        </a:p>
      </dgm:t>
    </dgm:pt>
    <dgm:pt modelId="{FF48AFCC-A763-4B70-8708-BD0FB3BA2386}" type="parTrans" cxnId="{27ACB93D-5738-4DA3-9EAD-A70D9EB02F81}">
      <dgm:prSet/>
      <dgm:spPr/>
      <dgm:t>
        <a:bodyPr/>
        <a:lstStyle/>
        <a:p>
          <a:endParaRPr lang="en-US"/>
        </a:p>
      </dgm:t>
    </dgm:pt>
    <dgm:pt modelId="{B55E41A1-1831-45B5-82EF-33E04E9CBF2D}" type="sibTrans" cxnId="{27ACB93D-5738-4DA3-9EAD-A70D9EB02F81}">
      <dgm:prSet/>
      <dgm:spPr/>
      <dgm:t>
        <a:bodyPr/>
        <a:lstStyle/>
        <a:p>
          <a:endParaRPr lang="en-US"/>
        </a:p>
      </dgm:t>
    </dgm:pt>
    <dgm:pt modelId="{69EA41C6-72AE-44B2-8FE5-1C08CAD7EECA}">
      <dgm:prSet/>
      <dgm:spPr/>
      <dgm:t>
        <a:bodyPr/>
        <a:lstStyle/>
        <a:p>
          <a:r>
            <a:rPr lang="en-US" dirty="0">
              <a:latin typeface="Arial" panose="020B0604020202020204" pitchFamily="34" charset="0"/>
              <a:cs typeface="Arial" panose="020B0604020202020204" pitchFamily="34" charset="0"/>
            </a:rPr>
            <a:t>appointment of trustee</a:t>
          </a:r>
        </a:p>
      </dgm:t>
    </dgm:pt>
    <dgm:pt modelId="{3AEDA248-2198-4D67-A6AB-560D35551502}" type="parTrans" cxnId="{12AA467E-5158-45C9-934B-3E79358F2F16}">
      <dgm:prSet/>
      <dgm:spPr/>
      <dgm:t>
        <a:bodyPr/>
        <a:lstStyle/>
        <a:p>
          <a:endParaRPr lang="en-US"/>
        </a:p>
      </dgm:t>
    </dgm:pt>
    <dgm:pt modelId="{B530965C-BCFD-4173-9AA6-8FC2DBC13017}" type="sibTrans" cxnId="{12AA467E-5158-45C9-934B-3E79358F2F16}">
      <dgm:prSet/>
      <dgm:spPr/>
      <dgm:t>
        <a:bodyPr/>
        <a:lstStyle/>
        <a:p>
          <a:endParaRPr lang="en-US"/>
        </a:p>
      </dgm:t>
    </dgm:pt>
    <dgm:pt modelId="{C478D07C-DCB6-4EEB-870B-93CDDDC2D48A}">
      <dgm:prSet/>
      <dgm:spPr/>
      <dgm:t>
        <a:bodyPr/>
        <a:lstStyle/>
        <a:p>
          <a:pPr>
            <a:defRPr b="1"/>
          </a:pPr>
          <a:r>
            <a:rPr lang="en-US" dirty="0">
              <a:latin typeface="Arial" panose="020B0604020202020204" pitchFamily="34" charset="0"/>
              <a:cs typeface="Arial" panose="020B0604020202020204" pitchFamily="34" charset="0"/>
            </a:rPr>
            <a:t>Filing of plan</a:t>
          </a:r>
        </a:p>
      </dgm:t>
    </dgm:pt>
    <dgm:pt modelId="{DB8F0A95-2285-46C4-A028-0DAB39A269B4}" type="parTrans" cxnId="{E18E4D1A-60CE-43C6-9891-954E5B19E101}">
      <dgm:prSet/>
      <dgm:spPr/>
      <dgm:t>
        <a:bodyPr/>
        <a:lstStyle/>
        <a:p>
          <a:endParaRPr lang="en-US"/>
        </a:p>
      </dgm:t>
    </dgm:pt>
    <dgm:pt modelId="{A51C6623-7061-49B1-8255-B0134BD51BA7}" type="sibTrans" cxnId="{E18E4D1A-60CE-43C6-9891-954E5B19E101}">
      <dgm:prSet/>
      <dgm:spPr/>
      <dgm:t>
        <a:bodyPr/>
        <a:lstStyle/>
        <a:p>
          <a:endParaRPr lang="en-US"/>
        </a:p>
      </dgm:t>
    </dgm:pt>
    <dgm:pt modelId="{F7CC86B3-09D5-4439-97C0-4C5B08BFC9FB}">
      <dgm:prSet/>
      <dgm:spPr/>
      <dgm:t>
        <a:bodyPr/>
        <a:lstStyle/>
        <a:p>
          <a:pPr>
            <a:defRPr b="1"/>
          </a:pPr>
          <a:r>
            <a:rPr lang="en-US">
              <a:latin typeface="Arial" panose="020B0604020202020204" pitchFamily="34" charset="0"/>
              <a:cs typeface="Arial" panose="020B0604020202020204" pitchFamily="34" charset="0"/>
            </a:rPr>
            <a:t>Meeting of creditors (“341 meeting”)</a:t>
          </a:r>
        </a:p>
      </dgm:t>
    </dgm:pt>
    <dgm:pt modelId="{5746FF5B-6F62-4EEB-B0CB-0961E6A07938}" type="parTrans" cxnId="{62A6CC81-087A-4155-BC36-80FEB79025D8}">
      <dgm:prSet/>
      <dgm:spPr/>
      <dgm:t>
        <a:bodyPr/>
        <a:lstStyle/>
        <a:p>
          <a:endParaRPr lang="en-US"/>
        </a:p>
      </dgm:t>
    </dgm:pt>
    <dgm:pt modelId="{99E369BD-FA63-4E19-B819-5B100CEA77D3}" type="sibTrans" cxnId="{62A6CC81-087A-4155-BC36-80FEB79025D8}">
      <dgm:prSet/>
      <dgm:spPr/>
      <dgm:t>
        <a:bodyPr/>
        <a:lstStyle/>
        <a:p>
          <a:endParaRPr lang="en-US"/>
        </a:p>
      </dgm:t>
    </dgm:pt>
    <dgm:pt modelId="{7A9F3A45-25CE-4042-BFD7-8D79016108DE}">
      <dgm:prSet/>
      <dgm:spPr/>
      <dgm:t>
        <a:bodyPr/>
        <a:lstStyle/>
        <a:p>
          <a:pPr>
            <a:defRPr b="1"/>
          </a:pPr>
          <a:r>
            <a:rPr lang="en-US">
              <a:latin typeface="Arial" panose="020B0604020202020204" pitchFamily="34" charset="0"/>
              <a:cs typeface="Arial" panose="020B0604020202020204" pitchFamily="34" charset="0"/>
            </a:rPr>
            <a:t>Plan confirmation and performance over up to five years (trustee’s role)</a:t>
          </a:r>
        </a:p>
      </dgm:t>
    </dgm:pt>
    <dgm:pt modelId="{372ECAC3-96AB-4338-9BA4-8AF14E7A3C4A}" type="parTrans" cxnId="{AC3E078B-EFD6-4527-852B-5FF6C489B0E7}">
      <dgm:prSet/>
      <dgm:spPr/>
      <dgm:t>
        <a:bodyPr/>
        <a:lstStyle/>
        <a:p>
          <a:endParaRPr lang="en-US"/>
        </a:p>
      </dgm:t>
    </dgm:pt>
    <dgm:pt modelId="{583A50E6-7CDB-40AF-A012-1D15387BD910}" type="sibTrans" cxnId="{AC3E078B-EFD6-4527-852B-5FF6C489B0E7}">
      <dgm:prSet/>
      <dgm:spPr/>
      <dgm:t>
        <a:bodyPr/>
        <a:lstStyle/>
        <a:p>
          <a:endParaRPr lang="en-US"/>
        </a:p>
      </dgm:t>
    </dgm:pt>
    <dgm:pt modelId="{CFAF49B7-4668-4E33-B692-89D22D22D971}">
      <dgm:prSet/>
      <dgm:spPr/>
      <dgm:t>
        <a:bodyPr/>
        <a:lstStyle/>
        <a:p>
          <a:pPr>
            <a:defRPr b="1"/>
          </a:pPr>
          <a:r>
            <a:rPr lang="en-US" dirty="0">
              <a:latin typeface="Arial" panose="020B0604020202020204" pitchFamily="34" charset="0"/>
              <a:cs typeface="Arial" panose="020B0604020202020204" pitchFamily="34" charset="0"/>
            </a:rPr>
            <a:t>Discharge issued when plan payments are complete</a:t>
          </a:r>
        </a:p>
      </dgm:t>
    </dgm:pt>
    <dgm:pt modelId="{1F008516-BF73-4BBC-A37D-F12FF0598BAA}" type="parTrans" cxnId="{2E2A0747-60B1-4741-A7C5-E6B7CCB2D62D}">
      <dgm:prSet/>
      <dgm:spPr/>
      <dgm:t>
        <a:bodyPr/>
        <a:lstStyle/>
        <a:p>
          <a:endParaRPr lang="en-US"/>
        </a:p>
      </dgm:t>
    </dgm:pt>
    <dgm:pt modelId="{1109DE71-0152-427E-B1A6-D6028CA5D588}" type="sibTrans" cxnId="{2E2A0747-60B1-4741-A7C5-E6B7CCB2D62D}">
      <dgm:prSet/>
      <dgm:spPr/>
      <dgm:t>
        <a:bodyPr/>
        <a:lstStyle/>
        <a:p>
          <a:endParaRPr lang="en-US"/>
        </a:p>
      </dgm:t>
    </dgm:pt>
    <dgm:pt modelId="{AA28148D-8E0C-4312-AEC9-2C538BBAF963}">
      <dgm:prSet/>
      <dgm:spPr/>
      <dgm:t>
        <a:bodyPr/>
        <a:lstStyle/>
        <a:p>
          <a:r>
            <a:rPr lang="en-US" dirty="0">
              <a:latin typeface="Arial" panose="020B0604020202020204" pitchFamily="34" charset="0"/>
              <a:cs typeface="Arial" panose="020B0604020202020204" pitchFamily="34" charset="0"/>
            </a:rPr>
            <a:t>notice to creditors of case commencement, meeting of creditors, and discharge and claims objections</a:t>
          </a:r>
        </a:p>
      </dgm:t>
    </dgm:pt>
    <dgm:pt modelId="{997B959A-EFE0-4AC3-968F-5D929C0DE3A3}" type="parTrans" cxnId="{EB721D99-4E6D-4AE8-8B02-4D70588C7845}">
      <dgm:prSet/>
      <dgm:spPr/>
      <dgm:t>
        <a:bodyPr/>
        <a:lstStyle/>
        <a:p>
          <a:endParaRPr lang="en-US"/>
        </a:p>
      </dgm:t>
    </dgm:pt>
    <dgm:pt modelId="{238F9FD2-3E6E-4A53-879C-7C9D7ABCEDDE}" type="sibTrans" cxnId="{EB721D99-4E6D-4AE8-8B02-4D70588C7845}">
      <dgm:prSet/>
      <dgm:spPr/>
      <dgm:t>
        <a:bodyPr/>
        <a:lstStyle/>
        <a:p>
          <a:endParaRPr lang="en-US"/>
        </a:p>
      </dgm:t>
    </dgm:pt>
    <dgm:pt modelId="{BA2C0E43-9FAC-4740-AB8F-A48E3D346181}" type="pres">
      <dgm:prSet presAssocID="{9D4A12E2-E115-4758-A679-1080EF56A1B0}" presName="linear" presStyleCnt="0">
        <dgm:presLayoutVars>
          <dgm:animLvl val="lvl"/>
          <dgm:resizeHandles val="exact"/>
        </dgm:presLayoutVars>
      </dgm:prSet>
      <dgm:spPr/>
    </dgm:pt>
    <dgm:pt modelId="{F57004EF-5CFE-4044-A594-B0B9966C9337}" type="pres">
      <dgm:prSet presAssocID="{36F4EA6D-A0F9-464B-85F8-693F043F1D4C}" presName="parentText" presStyleLbl="node1" presStyleIdx="0" presStyleCnt="5">
        <dgm:presLayoutVars>
          <dgm:chMax val="0"/>
          <dgm:bulletEnabled val="1"/>
        </dgm:presLayoutVars>
      </dgm:prSet>
      <dgm:spPr/>
    </dgm:pt>
    <dgm:pt modelId="{3D9DCF72-FCD4-45BB-9407-72A4AD717054}" type="pres">
      <dgm:prSet presAssocID="{36F4EA6D-A0F9-464B-85F8-693F043F1D4C}" presName="childText" presStyleLbl="revTx" presStyleIdx="0" presStyleCnt="1">
        <dgm:presLayoutVars>
          <dgm:bulletEnabled val="1"/>
        </dgm:presLayoutVars>
      </dgm:prSet>
      <dgm:spPr/>
    </dgm:pt>
    <dgm:pt modelId="{5BEBDC7E-3524-4BC1-96F7-475C7F70AF99}" type="pres">
      <dgm:prSet presAssocID="{C478D07C-DCB6-4EEB-870B-93CDDDC2D48A}" presName="parentText" presStyleLbl="node1" presStyleIdx="1" presStyleCnt="5" custScaleY="72657">
        <dgm:presLayoutVars>
          <dgm:chMax val="0"/>
          <dgm:bulletEnabled val="1"/>
        </dgm:presLayoutVars>
      </dgm:prSet>
      <dgm:spPr/>
    </dgm:pt>
    <dgm:pt modelId="{5D6B352D-DA5E-4340-BE64-271EF3E95AAF}" type="pres">
      <dgm:prSet presAssocID="{A51C6623-7061-49B1-8255-B0134BD51BA7}" presName="spacer" presStyleCnt="0"/>
      <dgm:spPr/>
    </dgm:pt>
    <dgm:pt modelId="{42227490-6172-4D78-AFA8-EE5AE11ABB27}" type="pres">
      <dgm:prSet presAssocID="{F7CC86B3-09D5-4439-97C0-4C5B08BFC9FB}" presName="parentText" presStyleLbl="node1" presStyleIdx="2" presStyleCnt="5" custScaleY="76031">
        <dgm:presLayoutVars>
          <dgm:chMax val="0"/>
          <dgm:bulletEnabled val="1"/>
        </dgm:presLayoutVars>
      </dgm:prSet>
      <dgm:spPr/>
    </dgm:pt>
    <dgm:pt modelId="{60C82BCA-02FD-4407-8A19-DE6DBEBC177B}" type="pres">
      <dgm:prSet presAssocID="{99E369BD-FA63-4E19-B819-5B100CEA77D3}" presName="spacer" presStyleCnt="0"/>
      <dgm:spPr/>
    </dgm:pt>
    <dgm:pt modelId="{DE767D48-1ED3-47C0-867C-6E74FFAE5FD7}" type="pres">
      <dgm:prSet presAssocID="{7A9F3A45-25CE-4042-BFD7-8D79016108DE}" presName="parentText" presStyleLbl="node1" presStyleIdx="3" presStyleCnt="5">
        <dgm:presLayoutVars>
          <dgm:chMax val="0"/>
          <dgm:bulletEnabled val="1"/>
        </dgm:presLayoutVars>
      </dgm:prSet>
      <dgm:spPr/>
    </dgm:pt>
    <dgm:pt modelId="{FAA26981-521E-4F3C-9D91-660D84DEE66B}" type="pres">
      <dgm:prSet presAssocID="{583A50E6-7CDB-40AF-A012-1D15387BD910}" presName="spacer" presStyleCnt="0"/>
      <dgm:spPr/>
    </dgm:pt>
    <dgm:pt modelId="{FDEC6EAB-E57F-4A89-9A79-F21E219E6B5C}" type="pres">
      <dgm:prSet presAssocID="{CFAF49B7-4668-4E33-B692-89D22D22D971}" presName="parentText" presStyleLbl="node1" presStyleIdx="4" presStyleCnt="5">
        <dgm:presLayoutVars>
          <dgm:chMax val="0"/>
          <dgm:bulletEnabled val="1"/>
        </dgm:presLayoutVars>
      </dgm:prSet>
      <dgm:spPr/>
    </dgm:pt>
  </dgm:ptLst>
  <dgm:cxnLst>
    <dgm:cxn modelId="{94AD990D-44A4-48BA-9BA1-9910832A0D2C}" type="presOf" srcId="{C478D07C-DCB6-4EEB-870B-93CDDDC2D48A}" destId="{5BEBDC7E-3524-4BC1-96F7-475C7F70AF99}" srcOrd="0" destOrd="0" presId="urn:microsoft.com/office/officeart/2005/8/layout/vList2"/>
    <dgm:cxn modelId="{3930060F-895F-40BB-8B2F-ED5CC6C5786F}" srcId="{36F4EA6D-A0F9-464B-85F8-693F043F1D4C}" destId="{D6954C35-92B7-496A-BA96-4DD16EF4F6FE}" srcOrd="0" destOrd="0" parTransId="{F6AE6F41-1E9E-46FE-850F-13928D081F9A}" sibTransId="{00CE4B98-1A56-4B61-B62C-11C0176EF049}"/>
    <dgm:cxn modelId="{5978F712-3E76-453A-B752-1DA41D3B1972}" type="presOf" srcId="{FAAE8147-0A44-4121-9FC8-CFFEAD457BD0}" destId="{3D9DCF72-FCD4-45BB-9407-72A4AD717054}" srcOrd="0" destOrd="1" presId="urn:microsoft.com/office/officeart/2005/8/layout/vList2"/>
    <dgm:cxn modelId="{E18E4D1A-60CE-43C6-9891-954E5B19E101}" srcId="{9D4A12E2-E115-4758-A679-1080EF56A1B0}" destId="{C478D07C-DCB6-4EEB-870B-93CDDDC2D48A}" srcOrd="1" destOrd="0" parTransId="{DB8F0A95-2285-46C4-A028-0DAB39A269B4}" sibTransId="{A51C6623-7061-49B1-8255-B0134BD51BA7}"/>
    <dgm:cxn modelId="{C42AB520-9A51-46F4-8277-B0F95558DE3B}" type="presOf" srcId="{CFAF49B7-4668-4E33-B692-89D22D22D971}" destId="{FDEC6EAB-E57F-4A89-9A79-F21E219E6B5C}" srcOrd="0" destOrd="0" presId="urn:microsoft.com/office/officeart/2005/8/layout/vList2"/>
    <dgm:cxn modelId="{27ACB93D-5738-4DA3-9EAD-A70D9EB02F81}" srcId="{36F4EA6D-A0F9-464B-85F8-693F043F1D4C}" destId="{FAAE8147-0A44-4121-9FC8-CFFEAD457BD0}" srcOrd="1" destOrd="0" parTransId="{FF48AFCC-A763-4B70-8708-BD0FB3BA2386}" sibTransId="{B55E41A1-1831-45B5-82EF-33E04E9CBF2D}"/>
    <dgm:cxn modelId="{2E2A0747-60B1-4741-A7C5-E6B7CCB2D62D}" srcId="{9D4A12E2-E115-4758-A679-1080EF56A1B0}" destId="{CFAF49B7-4668-4E33-B692-89D22D22D971}" srcOrd="4" destOrd="0" parTransId="{1F008516-BF73-4BBC-A37D-F12FF0598BAA}" sibTransId="{1109DE71-0152-427E-B1A6-D6028CA5D588}"/>
    <dgm:cxn modelId="{FAE7C84F-FEEA-4FD5-83C7-B9D8543B65BB}" type="presOf" srcId="{AA28148D-8E0C-4312-AEC9-2C538BBAF963}" destId="{3D9DCF72-FCD4-45BB-9407-72A4AD717054}" srcOrd="0" destOrd="3" presId="urn:microsoft.com/office/officeart/2005/8/layout/vList2"/>
    <dgm:cxn modelId="{27E6FA55-D681-439D-BEFF-29C363ECE0EE}" type="presOf" srcId="{D6954C35-92B7-496A-BA96-4DD16EF4F6FE}" destId="{3D9DCF72-FCD4-45BB-9407-72A4AD717054}" srcOrd="0" destOrd="0" presId="urn:microsoft.com/office/officeart/2005/8/layout/vList2"/>
    <dgm:cxn modelId="{EED83473-DBAB-4B64-8532-C1964CC9D62F}" type="presOf" srcId="{9D4A12E2-E115-4758-A679-1080EF56A1B0}" destId="{BA2C0E43-9FAC-4740-AB8F-A48E3D346181}" srcOrd="0" destOrd="0" presId="urn:microsoft.com/office/officeart/2005/8/layout/vList2"/>
    <dgm:cxn modelId="{8DF07A74-D656-490A-A7B0-1421967FF73C}" type="presOf" srcId="{F7CC86B3-09D5-4439-97C0-4C5B08BFC9FB}" destId="{42227490-6172-4D78-AFA8-EE5AE11ABB27}" srcOrd="0" destOrd="0" presId="urn:microsoft.com/office/officeart/2005/8/layout/vList2"/>
    <dgm:cxn modelId="{12AA467E-5158-45C9-934B-3E79358F2F16}" srcId="{36F4EA6D-A0F9-464B-85F8-693F043F1D4C}" destId="{69EA41C6-72AE-44B2-8FE5-1C08CAD7EECA}" srcOrd="2" destOrd="0" parTransId="{3AEDA248-2198-4D67-A6AB-560D35551502}" sibTransId="{B530965C-BCFD-4173-9AA6-8FC2DBC13017}"/>
    <dgm:cxn modelId="{62A6CC81-087A-4155-BC36-80FEB79025D8}" srcId="{9D4A12E2-E115-4758-A679-1080EF56A1B0}" destId="{F7CC86B3-09D5-4439-97C0-4C5B08BFC9FB}" srcOrd="2" destOrd="0" parTransId="{5746FF5B-6F62-4EEB-B0CB-0961E6A07938}" sibTransId="{99E369BD-FA63-4E19-B819-5B100CEA77D3}"/>
    <dgm:cxn modelId="{CD610488-F2A8-4E1D-907C-EA44D5F07D7B}" srcId="{9D4A12E2-E115-4758-A679-1080EF56A1B0}" destId="{36F4EA6D-A0F9-464B-85F8-693F043F1D4C}" srcOrd="0" destOrd="0" parTransId="{E35414DB-E1CF-4455-9792-E3E8C3B72F17}" sibTransId="{50069BB0-AA4B-4B3B-884F-D409DD93C971}"/>
    <dgm:cxn modelId="{AC3E078B-EFD6-4527-852B-5FF6C489B0E7}" srcId="{9D4A12E2-E115-4758-A679-1080EF56A1B0}" destId="{7A9F3A45-25CE-4042-BFD7-8D79016108DE}" srcOrd="3" destOrd="0" parTransId="{372ECAC3-96AB-4338-9BA4-8AF14E7A3C4A}" sibTransId="{583A50E6-7CDB-40AF-A012-1D15387BD910}"/>
    <dgm:cxn modelId="{EB721D99-4E6D-4AE8-8B02-4D70588C7845}" srcId="{36F4EA6D-A0F9-464B-85F8-693F043F1D4C}" destId="{AA28148D-8E0C-4312-AEC9-2C538BBAF963}" srcOrd="3" destOrd="0" parTransId="{997B959A-EFE0-4AC3-968F-5D929C0DE3A3}" sibTransId="{238F9FD2-3E6E-4A53-879C-7C9D7ABCEDDE}"/>
    <dgm:cxn modelId="{4F8959C2-EF25-43F0-B99D-24C903BEE803}" type="presOf" srcId="{7A9F3A45-25CE-4042-BFD7-8D79016108DE}" destId="{DE767D48-1ED3-47C0-867C-6E74FFAE5FD7}" srcOrd="0" destOrd="0" presId="urn:microsoft.com/office/officeart/2005/8/layout/vList2"/>
    <dgm:cxn modelId="{25CEF6E5-2BBD-401B-8F70-5FD779319F80}" type="presOf" srcId="{36F4EA6D-A0F9-464B-85F8-693F043F1D4C}" destId="{F57004EF-5CFE-4044-A594-B0B9966C9337}" srcOrd="0" destOrd="0" presId="urn:microsoft.com/office/officeart/2005/8/layout/vList2"/>
    <dgm:cxn modelId="{D0901BE6-060A-4DD7-BBB7-5D8446801F9F}" type="presOf" srcId="{69EA41C6-72AE-44B2-8FE5-1C08CAD7EECA}" destId="{3D9DCF72-FCD4-45BB-9407-72A4AD717054}" srcOrd="0" destOrd="2" presId="urn:microsoft.com/office/officeart/2005/8/layout/vList2"/>
    <dgm:cxn modelId="{E6CEE7B2-67EC-46E1-A835-16BAFB28EDA0}" type="presParOf" srcId="{BA2C0E43-9FAC-4740-AB8F-A48E3D346181}" destId="{F57004EF-5CFE-4044-A594-B0B9966C9337}" srcOrd="0" destOrd="0" presId="urn:microsoft.com/office/officeart/2005/8/layout/vList2"/>
    <dgm:cxn modelId="{1B62AF5A-B550-428A-A02F-CF21F63C202D}" type="presParOf" srcId="{BA2C0E43-9FAC-4740-AB8F-A48E3D346181}" destId="{3D9DCF72-FCD4-45BB-9407-72A4AD717054}" srcOrd="1" destOrd="0" presId="urn:microsoft.com/office/officeart/2005/8/layout/vList2"/>
    <dgm:cxn modelId="{67BBFBDC-6B8C-4758-8BE9-113FD48AE96B}" type="presParOf" srcId="{BA2C0E43-9FAC-4740-AB8F-A48E3D346181}" destId="{5BEBDC7E-3524-4BC1-96F7-475C7F70AF99}" srcOrd="2" destOrd="0" presId="urn:microsoft.com/office/officeart/2005/8/layout/vList2"/>
    <dgm:cxn modelId="{A1339408-C778-463C-9F16-9EE9E2A72276}" type="presParOf" srcId="{BA2C0E43-9FAC-4740-AB8F-A48E3D346181}" destId="{5D6B352D-DA5E-4340-BE64-271EF3E95AAF}" srcOrd="3" destOrd="0" presId="urn:microsoft.com/office/officeart/2005/8/layout/vList2"/>
    <dgm:cxn modelId="{9BAF00D6-3D60-4425-BD01-0DC21EA354E3}" type="presParOf" srcId="{BA2C0E43-9FAC-4740-AB8F-A48E3D346181}" destId="{42227490-6172-4D78-AFA8-EE5AE11ABB27}" srcOrd="4" destOrd="0" presId="urn:microsoft.com/office/officeart/2005/8/layout/vList2"/>
    <dgm:cxn modelId="{FE4DB23A-C722-410B-944F-083FACF650C0}" type="presParOf" srcId="{BA2C0E43-9FAC-4740-AB8F-A48E3D346181}" destId="{60C82BCA-02FD-4407-8A19-DE6DBEBC177B}" srcOrd="5" destOrd="0" presId="urn:microsoft.com/office/officeart/2005/8/layout/vList2"/>
    <dgm:cxn modelId="{3F923085-661D-4F27-9D27-0656FD3E76AB}" type="presParOf" srcId="{BA2C0E43-9FAC-4740-AB8F-A48E3D346181}" destId="{DE767D48-1ED3-47C0-867C-6E74FFAE5FD7}" srcOrd="6" destOrd="0" presId="urn:microsoft.com/office/officeart/2005/8/layout/vList2"/>
    <dgm:cxn modelId="{144F95E9-E30E-4914-996C-FE32844ADF0F}" type="presParOf" srcId="{BA2C0E43-9FAC-4740-AB8F-A48E3D346181}" destId="{FAA26981-521E-4F3C-9D91-660D84DEE66B}" srcOrd="7" destOrd="0" presId="urn:microsoft.com/office/officeart/2005/8/layout/vList2"/>
    <dgm:cxn modelId="{115DB227-0075-40C6-9A23-A4354839AC94}" type="presParOf" srcId="{BA2C0E43-9FAC-4740-AB8F-A48E3D346181}" destId="{FDEC6EAB-E57F-4A89-9A79-F21E219E6B5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9405A4-0E7A-4F92-B86C-C64794A723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3380D6-1BBD-4E7F-94B3-DB80EE0F1FD8}">
      <dgm:prSet/>
      <dgm:spPr/>
      <dgm:t>
        <a:bodyPr/>
        <a:lstStyle/>
        <a:p>
          <a:pPr>
            <a:lnSpc>
              <a:spcPct val="100000"/>
            </a:lnSpc>
          </a:pPr>
          <a:r>
            <a:rPr lang="en-US" dirty="0">
              <a:latin typeface="Arial" panose="020B0604020202020204" pitchFamily="34" charset="0"/>
              <a:cs typeface="Arial" panose="020B0604020202020204" pitchFamily="34" charset="0"/>
            </a:rPr>
            <a:t>Means test and “abuse” standards compel some debtors to file under Chapter 13 (rather than Chapter 7)</a:t>
          </a:r>
        </a:p>
      </dgm:t>
    </dgm:pt>
    <dgm:pt modelId="{4D58EE3A-9E00-4594-B97E-67CC12225861}" type="parTrans" cxnId="{94204DE4-13DA-401A-B78C-DC15BB75B4FF}">
      <dgm:prSet/>
      <dgm:spPr/>
      <dgm:t>
        <a:bodyPr/>
        <a:lstStyle/>
        <a:p>
          <a:endParaRPr lang="en-US"/>
        </a:p>
      </dgm:t>
    </dgm:pt>
    <dgm:pt modelId="{15558996-ECFC-48AE-9800-4254C9DD1F79}" type="sibTrans" cxnId="{94204DE4-13DA-401A-B78C-DC15BB75B4FF}">
      <dgm:prSet/>
      <dgm:spPr/>
      <dgm:t>
        <a:bodyPr/>
        <a:lstStyle/>
        <a:p>
          <a:endParaRPr lang="en-US"/>
        </a:p>
      </dgm:t>
    </dgm:pt>
    <dgm:pt modelId="{B6725E6A-6EDC-44B2-A77A-EC32C23B3768}">
      <dgm:prSet/>
      <dgm:spPr/>
      <dgm:t>
        <a:bodyPr/>
        <a:lstStyle/>
        <a:p>
          <a:pPr>
            <a:lnSpc>
              <a:spcPct val="100000"/>
            </a:lnSpc>
          </a:pPr>
          <a:r>
            <a:rPr lang="en-US" dirty="0">
              <a:latin typeface="Arial" panose="020B0604020202020204" pitchFamily="34" charset="0"/>
              <a:cs typeface="Arial" panose="020B0604020202020204" pitchFamily="34" charset="0"/>
            </a:rPr>
            <a:t>Chapter 13 debtors can cure defaulted secured debts over plan term</a:t>
          </a:r>
        </a:p>
      </dgm:t>
    </dgm:pt>
    <dgm:pt modelId="{2E81F82C-C094-4A58-ACCC-9181BBFE3CD1}" type="parTrans" cxnId="{A80CDC51-2E09-4BDC-A329-8488460150F2}">
      <dgm:prSet/>
      <dgm:spPr/>
      <dgm:t>
        <a:bodyPr/>
        <a:lstStyle/>
        <a:p>
          <a:endParaRPr lang="en-US"/>
        </a:p>
      </dgm:t>
    </dgm:pt>
    <dgm:pt modelId="{C3315D60-E3DA-45F6-86E6-9D3C43CE6674}" type="sibTrans" cxnId="{A80CDC51-2E09-4BDC-A329-8488460150F2}">
      <dgm:prSet/>
      <dgm:spPr/>
      <dgm:t>
        <a:bodyPr/>
        <a:lstStyle/>
        <a:p>
          <a:endParaRPr lang="en-US"/>
        </a:p>
      </dgm:t>
    </dgm:pt>
    <dgm:pt modelId="{4AB09E01-824D-4364-8C59-4B30754AC073}">
      <dgm:prSet/>
      <dgm:spPr/>
      <dgm:t>
        <a:bodyPr/>
        <a:lstStyle/>
        <a:p>
          <a:pPr>
            <a:lnSpc>
              <a:spcPct val="100000"/>
            </a:lnSpc>
          </a:pPr>
          <a:r>
            <a:rPr lang="en-US" dirty="0">
              <a:latin typeface="Arial" panose="020B0604020202020204" pitchFamily="34" charset="0"/>
              <a:cs typeface="Arial" panose="020B0604020202020204" pitchFamily="34" charset="0"/>
            </a:rPr>
            <a:t>Chapter 13 debtors can pay delinquent taxes over five years with no postpetition interest</a:t>
          </a:r>
        </a:p>
      </dgm:t>
    </dgm:pt>
    <dgm:pt modelId="{8A41D53A-36E2-462E-A183-2E1F02FA2F74}" type="parTrans" cxnId="{B8958C97-BA6B-4BB9-8920-288DBC85DD21}">
      <dgm:prSet/>
      <dgm:spPr/>
      <dgm:t>
        <a:bodyPr/>
        <a:lstStyle/>
        <a:p>
          <a:endParaRPr lang="en-US"/>
        </a:p>
      </dgm:t>
    </dgm:pt>
    <dgm:pt modelId="{C2BFF387-10C0-46D7-BE6E-97BFB545C811}" type="sibTrans" cxnId="{B8958C97-BA6B-4BB9-8920-288DBC85DD21}">
      <dgm:prSet/>
      <dgm:spPr/>
      <dgm:t>
        <a:bodyPr/>
        <a:lstStyle/>
        <a:p>
          <a:endParaRPr lang="en-US"/>
        </a:p>
      </dgm:t>
    </dgm:pt>
    <dgm:pt modelId="{D5631B8C-0EEE-4D48-82DC-7559C9B2911E}">
      <dgm:prSet/>
      <dgm:spPr/>
      <dgm:t>
        <a:bodyPr/>
        <a:lstStyle/>
        <a:p>
          <a:pPr>
            <a:lnSpc>
              <a:spcPct val="100000"/>
            </a:lnSpc>
          </a:pPr>
          <a:r>
            <a:rPr lang="en-US" dirty="0">
              <a:latin typeface="Arial" panose="020B0604020202020204" pitchFamily="34" charset="0"/>
              <a:cs typeface="Arial" panose="020B0604020202020204" pitchFamily="34" charset="0"/>
            </a:rPr>
            <a:t>Chapter 13 debtors get a slightly broader discharge</a:t>
          </a:r>
        </a:p>
      </dgm:t>
    </dgm:pt>
    <dgm:pt modelId="{02ABD15F-374F-4AAE-9590-A6E6367F88F8}" type="parTrans" cxnId="{0A0DB363-CD00-45A7-A656-BBED0FDEF4AB}">
      <dgm:prSet/>
      <dgm:spPr/>
      <dgm:t>
        <a:bodyPr/>
        <a:lstStyle/>
        <a:p>
          <a:endParaRPr lang="en-US"/>
        </a:p>
      </dgm:t>
    </dgm:pt>
    <dgm:pt modelId="{51F7419D-518E-4AE3-A0BC-7EDF819458B4}" type="sibTrans" cxnId="{0A0DB363-CD00-45A7-A656-BBED0FDEF4AB}">
      <dgm:prSet/>
      <dgm:spPr/>
      <dgm:t>
        <a:bodyPr/>
        <a:lstStyle/>
        <a:p>
          <a:endParaRPr lang="en-US"/>
        </a:p>
      </dgm:t>
    </dgm:pt>
    <dgm:pt modelId="{50D82F07-6001-4F43-856B-C0AD4194F602}" type="pres">
      <dgm:prSet presAssocID="{0E9405A4-0E7A-4F92-B86C-C64794A72375}" presName="root" presStyleCnt="0">
        <dgm:presLayoutVars>
          <dgm:dir/>
          <dgm:resizeHandles val="exact"/>
        </dgm:presLayoutVars>
      </dgm:prSet>
      <dgm:spPr/>
    </dgm:pt>
    <dgm:pt modelId="{295FC612-A009-44EE-B16C-AD0D7A3EFBAE}" type="pres">
      <dgm:prSet presAssocID="{913380D6-1BBD-4E7F-94B3-DB80EE0F1FD8}" presName="compNode" presStyleCnt="0"/>
      <dgm:spPr/>
    </dgm:pt>
    <dgm:pt modelId="{2FB1489F-77D0-496B-9E39-27C24CFF8109}" type="pres">
      <dgm:prSet presAssocID="{913380D6-1BBD-4E7F-94B3-DB80EE0F1FD8}" presName="bgRect" presStyleLbl="bgShp" presStyleIdx="0" presStyleCnt="4"/>
      <dgm:spPr/>
    </dgm:pt>
    <dgm:pt modelId="{81462349-F1CC-4268-9D18-84B5149102DF}" type="pres">
      <dgm:prSet presAssocID="{913380D6-1BBD-4E7F-94B3-DB80EE0F1F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9ED13C37-A6BA-4CFF-814D-C591C9362ABD}" type="pres">
      <dgm:prSet presAssocID="{913380D6-1BBD-4E7F-94B3-DB80EE0F1FD8}" presName="spaceRect" presStyleCnt="0"/>
      <dgm:spPr/>
    </dgm:pt>
    <dgm:pt modelId="{87402B01-EEA3-449B-964F-F896014A5D62}" type="pres">
      <dgm:prSet presAssocID="{913380D6-1BBD-4E7F-94B3-DB80EE0F1FD8}" presName="parTx" presStyleLbl="revTx" presStyleIdx="0" presStyleCnt="4">
        <dgm:presLayoutVars>
          <dgm:chMax val="0"/>
          <dgm:chPref val="0"/>
        </dgm:presLayoutVars>
      </dgm:prSet>
      <dgm:spPr/>
    </dgm:pt>
    <dgm:pt modelId="{9508233A-FF8E-496D-93E6-3DBF411B48F3}" type="pres">
      <dgm:prSet presAssocID="{15558996-ECFC-48AE-9800-4254C9DD1F79}" presName="sibTrans" presStyleCnt="0"/>
      <dgm:spPr/>
    </dgm:pt>
    <dgm:pt modelId="{951D1780-3B9D-402C-A9C5-6920B48DB8B5}" type="pres">
      <dgm:prSet presAssocID="{B6725E6A-6EDC-44B2-A77A-EC32C23B3768}" presName="compNode" presStyleCnt="0"/>
      <dgm:spPr/>
    </dgm:pt>
    <dgm:pt modelId="{598F20C6-224D-4F61-B4EB-0CD0DC1D6594}" type="pres">
      <dgm:prSet presAssocID="{B6725E6A-6EDC-44B2-A77A-EC32C23B3768}" presName="bgRect" presStyleLbl="bgShp" presStyleIdx="1" presStyleCnt="4"/>
      <dgm:spPr/>
    </dgm:pt>
    <dgm:pt modelId="{375E3002-798D-4264-9FFC-0BBC61F7D55C}" type="pres">
      <dgm:prSet presAssocID="{B6725E6A-6EDC-44B2-A77A-EC32C23B37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B341F44-313E-49B4-83BE-EE4C2600F9FA}" type="pres">
      <dgm:prSet presAssocID="{B6725E6A-6EDC-44B2-A77A-EC32C23B3768}" presName="spaceRect" presStyleCnt="0"/>
      <dgm:spPr/>
    </dgm:pt>
    <dgm:pt modelId="{99A89959-D49E-4223-9B27-9057A0EB79E4}" type="pres">
      <dgm:prSet presAssocID="{B6725E6A-6EDC-44B2-A77A-EC32C23B3768}" presName="parTx" presStyleLbl="revTx" presStyleIdx="1" presStyleCnt="4">
        <dgm:presLayoutVars>
          <dgm:chMax val="0"/>
          <dgm:chPref val="0"/>
        </dgm:presLayoutVars>
      </dgm:prSet>
      <dgm:spPr/>
    </dgm:pt>
    <dgm:pt modelId="{C2E6C2F0-3554-4815-8574-22A4FBFF9BD1}" type="pres">
      <dgm:prSet presAssocID="{C3315D60-E3DA-45F6-86E6-9D3C43CE6674}" presName="sibTrans" presStyleCnt="0"/>
      <dgm:spPr/>
    </dgm:pt>
    <dgm:pt modelId="{E79410D6-16C3-4E5B-A24A-D5F057BF7274}" type="pres">
      <dgm:prSet presAssocID="{4AB09E01-824D-4364-8C59-4B30754AC073}" presName="compNode" presStyleCnt="0"/>
      <dgm:spPr/>
    </dgm:pt>
    <dgm:pt modelId="{EA606235-EE20-435A-AF5E-CA11D02F5F6B}" type="pres">
      <dgm:prSet presAssocID="{4AB09E01-824D-4364-8C59-4B30754AC073}" presName="bgRect" presStyleLbl="bgShp" presStyleIdx="2" presStyleCnt="4"/>
      <dgm:spPr/>
    </dgm:pt>
    <dgm:pt modelId="{BA5089DF-644C-4986-AD6D-734AA2723511}" type="pres">
      <dgm:prSet presAssocID="{4AB09E01-824D-4364-8C59-4B30754AC0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FDC532F9-7630-4A62-A3A3-4688E9200020}" type="pres">
      <dgm:prSet presAssocID="{4AB09E01-824D-4364-8C59-4B30754AC073}" presName="spaceRect" presStyleCnt="0"/>
      <dgm:spPr/>
    </dgm:pt>
    <dgm:pt modelId="{481212E2-6AA2-45AB-9FEA-2FE211524D78}" type="pres">
      <dgm:prSet presAssocID="{4AB09E01-824D-4364-8C59-4B30754AC073}" presName="parTx" presStyleLbl="revTx" presStyleIdx="2" presStyleCnt="4">
        <dgm:presLayoutVars>
          <dgm:chMax val="0"/>
          <dgm:chPref val="0"/>
        </dgm:presLayoutVars>
      </dgm:prSet>
      <dgm:spPr/>
    </dgm:pt>
    <dgm:pt modelId="{0AC109FE-B471-4730-9025-36349A6D01D6}" type="pres">
      <dgm:prSet presAssocID="{C2BFF387-10C0-46D7-BE6E-97BFB545C811}" presName="sibTrans" presStyleCnt="0"/>
      <dgm:spPr/>
    </dgm:pt>
    <dgm:pt modelId="{BEBB120E-8D9E-40E4-8ED6-B1E929C8FB0A}" type="pres">
      <dgm:prSet presAssocID="{D5631B8C-0EEE-4D48-82DC-7559C9B2911E}" presName="compNode" presStyleCnt="0"/>
      <dgm:spPr/>
    </dgm:pt>
    <dgm:pt modelId="{F9EE8D2C-D49E-4296-8D10-5F77E94FFC6B}" type="pres">
      <dgm:prSet presAssocID="{D5631B8C-0EEE-4D48-82DC-7559C9B2911E}" presName="bgRect" presStyleLbl="bgShp" presStyleIdx="3" presStyleCnt="4"/>
      <dgm:spPr/>
    </dgm:pt>
    <dgm:pt modelId="{5FC39BD6-6A64-4A0A-B5B2-C753C2572202}" type="pres">
      <dgm:prSet presAssocID="{D5631B8C-0EEE-4D48-82DC-7559C9B291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2775081-EA09-4AB8-8446-E4B019E57592}" type="pres">
      <dgm:prSet presAssocID="{D5631B8C-0EEE-4D48-82DC-7559C9B2911E}" presName="spaceRect" presStyleCnt="0"/>
      <dgm:spPr/>
    </dgm:pt>
    <dgm:pt modelId="{E71D31A0-5F48-4AB3-BC26-6EF59FE21212}" type="pres">
      <dgm:prSet presAssocID="{D5631B8C-0EEE-4D48-82DC-7559C9B2911E}" presName="parTx" presStyleLbl="revTx" presStyleIdx="3" presStyleCnt="4">
        <dgm:presLayoutVars>
          <dgm:chMax val="0"/>
          <dgm:chPref val="0"/>
        </dgm:presLayoutVars>
      </dgm:prSet>
      <dgm:spPr/>
    </dgm:pt>
  </dgm:ptLst>
  <dgm:cxnLst>
    <dgm:cxn modelId="{A1935633-AF2F-497A-B4A6-492D70115D89}" type="presOf" srcId="{4AB09E01-824D-4364-8C59-4B30754AC073}" destId="{481212E2-6AA2-45AB-9FEA-2FE211524D78}" srcOrd="0" destOrd="0" presId="urn:microsoft.com/office/officeart/2018/2/layout/IconVerticalSolidList"/>
    <dgm:cxn modelId="{A80CDC51-2E09-4BDC-A329-8488460150F2}" srcId="{0E9405A4-0E7A-4F92-B86C-C64794A72375}" destId="{B6725E6A-6EDC-44B2-A77A-EC32C23B3768}" srcOrd="1" destOrd="0" parTransId="{2E81F82C-C094-4A58-ACCC-9181BBFE3CD1}" sibTransId="{C3315D60-E3DA-45F6-86E6-9D3C43CE6674}"/>
    <dgm:cxn modelId="{0A0DB363-CD00-45A7-A656-BBED0FDEF4AB}" srcId="{0E9405A4-0E7A-4F92-B86C-C64794A72375}" destId="{D5631B8C-0EEE-4D48-82DC-7559C9B2911E}" srcOrd="3" destOrd="0" parTransId="{02ABD15F-374F-4AAE-9590-A6E6367F88F8}" sibTransId="{51F7419D-518E-4AE3-A0BC-7EDF819458B4}"/>
    <dgm:cxn modelId="{1C371864-CF9D-4B39-8D1C-BEDB6BE77502}" type="presOf" srcId="{913380D6-1BBD-4E7F-94B3-DB80EE0F1FD8}" destId="{87402B01-EEA3-449B-964F-F896014A5D62}" srcOrd="0" destOrd="0" presId="urn:microsoft.com/office/officeart/2018/2/layout/IconVerticalSolidList"/>
    <dgm:cxn modelId="{91103B6E-F320-41F1-9EB9-6E6E17439437}" type="presOf" srcId="{B6725E6A-6EDC-44B2-A77A-EC32C23B3768}" destId="{99A89959-D49E-4223-9B27-9057A0EB79E4}" srcOrd="0" destOrd="0" presId="urn:microsoft.com/office/officeart/2018/2/layout/IconVerticalSolidList"/>
    <dgm:cxn modelId="{B8958C97-BA6B-4BB9-8920-288DBC85DD21}" srcId="{0E9405A4-0E7A-4F92-B86C-C64794A72375}" destId="{4AB09E01-824D-4364-8C59-4B30754AC073}" srcOrd="2" destOrd="0" parTransId="{8A41D53A-36E2-462E-A183-2E1F02FA2F74}" sibTransId="{C2BFF387-10C0-46D7-BE6E-97BFB545C811}"/>
    <dgm:cxn modelId="{707389DF-B5F9-4E11-A3E6-0F421FED1A22}" type="presOf" srcId="{D5631B8C-0EEE-4D48-82DC-7559C9B2911E}" destId="{E71D31A0-5F48-4AB3-BC26-6EF59FE21212}" srcOrd="0" destOrd="0" presId="urn:microsoft.com/office/officeart/2018/2/layout/IconVerticalSolidList"/>
    <dgm:cxn modelId="{94204DE4-13DA-401A-B78C-DC15BB75B4FF}" srcId="{0E9405A4-0E7A-4F92-B86C-C64794A72375}" destId="{913380D6-1BBD-4E7F-94B3-DB80EE0F1FD8}" srcOrd="0" destOrd="0" parTransId="{4D58EE3A-9E00-4594-B97E-67CC12225861}" sibTransId="{15558996-ECFC-48AE-9800-4254C9DD1F79}"/>
    <dgm:cxn modelId="{C13F57F8-7838-45E4-B3CE-6F609A2D65E6}" type="presOf" srcId="{0E9405A4-0E7A-4F92-B86C-C64794A72375}" destId="{50D82F07-6001-4F43-856B-C0AD4194F602}" srcOrd="0" destOrd="0" presId="urn:microsoft.com/office/officeart/2018/2/layout/IconVerticalSolidList"/>
    <dgm:cxn modelId="{FD6C1D8B-D2FC-4AFD-9E04-0E9FF8A61857}" type="presParOf" srcId="{50D82F07-6001-4F43-856B-C0AD4194F602}" destId="{295FC612-A009-44EE-B16C-AD0D7A3EFBAE}" srcOrd="0" destOrd="0" presId="urn:microsoft.com/office/officeart/2018/2/layout/IconVerticalSolidList"/>
    <dgm:cxn modelId="{9059411A-4362-48C8-B9A1-D58822C89BA6}" type="presParOf" srcId="{295FC612-A009-44EE-B16C-AD0D7A3EFBAE}" destId="{2FB1489F-77D0-496B-9E39-27C24CFF8109}" srcOrd="0" destOrd="0" presId="urn:microsoft.com/office/officeart/2018/2/layout/IconVerticalSolidList"/>
    <dgm:cxn modelId="{A0AF487D-5929-42B5-85D9-D83ADA57D602}" type="presParOf" srcId="{295FC612-A009-44EE-B16C-AD0D7A3EFBAE}" destId="{81462349-F1CC-4268-9D18-84B5149102DF}" srcOrd="1" destOrd="0" presId="urn:microsoft.com/office/officeart/2018/2/layout/IconVerticalSolidList"/>
    <dgm:cxn modelId="{9D820759-0217-4B4B-BA7C-BA867E0C0B7F}" type="presParOf" srcId="{295FC612-A009-44EE-B16C-AD0D7A3EFBAE}" destId="{9ED13C37-A6BA-4CFF-814D-C591C9362ABD}" srcOrd="2" destOrd="0" presId="urn:microsoft.com/office/officeart/2018/2/layout/IconVerticalSolidList"/>
    <dgm:cxn modelId="{3398B417-A897-4016-9956-E3E428649391}" type="presParOf" srcId="{295FC612-A009-44EE-B16C-AD0D7A3EFBAE}" destId="{87402B01-EEA3-449B-964F-F896014A5D62}" srcOrd="3" destOrd="0" presId="urn:microsoft.com/office/officeart/2018/2/layout/IconVerticalSolidList"/>
    <dgm:cxn modelId="{53BEA42C-F958-4C14-8812-50AF6869A562}" type="presParOf" srcId="{50D82F07-6001-4F43-856B-C0AD4194F602}" destId="{9508233A-FF8E-496D-93E6-3DBF411B48F3}" srcOrd="1" destOrd="0" presId="urn:microsoft.com/office/officeart/2018/2/layout/IconVerticalSolidList"/>
    <dgm:cxn modelId="{8F224800-FDC3-40CD-9BE5-D2EF7C416076}" type="presParOf" srcId="{50D82F07-6001-4F43-856B-C0AD4194F602}" destId="{951D1780-3B9D-402C-A9C5-6920B48DB8B5}" srcOrd="2" destOrd="0" presId="urn:microsoft.com/office/officeart/2018/2/layout/IconVerticalSolidList"/>
    <dgm:cxn modelId="{E567465F-01F0-4AF6-A9F2-6E1B30AA1236}" type="presParOf" srcId="{951D1780-3B9D-402C-A9C5-6920B48DB8B5}" destId="{598F20C6-224D-4F61-B4EB-0CD0DC1D6594}" srcOrd="0" destOrd="0" presId="urn:microsoft.com/office/officeart/2018/2/layout/IconVerticalSolidList"/>
    <dgm:cxn modelId="{E2A394E7-9897-41E0-BA2E-9D5CBAD05450}" type="presParOf" srcId="{951D1780-3B9D-402C-A9C5-6920B48DB8B5}" destId="{375E3002-798D-4264-9FFC-0BBC61F7D55C}" srcOrd="1" destOrd="0" presId="urn:microsoft.com/office/officeart/2018/2/layout/IconVerticalSolidList"/>
    <dgm:cxn modelId="{96952AE8-39B7-4BFB-89EC-3550F629FCC9}" type="presParOf" srcId="{951D1780-3B9D-402C-A9C5-6920B48DB8B5}" destId="{FB341F44-313E-49B4-83BE-EE4C2600F9FA}" srcOrd="2" destOrd="0" presId="urn:microsoft.com/office/officeart/2018/2/layout/IconVerticalSolidList"/>
    <dgm:cxn modelId="{860DB05D-68CA-43B1-B193-7DEBD9F4DA6D}" type="presParOf" srcId="{951D1780-3B9D-402C-A9C5-6920B48DB8B5}" destId="{99A89959-D49E-4223-9B27-9057A0EB79E4}" srcOrd="3" destOrd="0" presId="urn:microsoft.com/office/officeart/2018/2/layout/IconVerticalSolidList"/>
    <dgm:cxn modelId="{41BE5E99-CAB0-4469-A85B-8D0D8C3EEF68}" type="presParOf" srcId="{50D82F07-6001-4F43-856B-C0AD4194F602}" destId="{C2E6C2F0-3554-4815-8574-22A4FBFF9BD1}" srcOrd="3" destOrd="0" presId="urn:microsoft.com/office/officeart/2018/2/layout/IconVerticalSolidList"/>
    <dgm:cxn modelId="{34398109-DD24-4807-87EA-D1B7448683A4}" type="presParOf" srcId="{50D82F07-6001-4F43-856B-C0AD4194F602}" destId="{E79410D6-16C3-4E5B-A24A-D5F057BF7274}" srcOrd="4" destOrd="0" presId="urn:microsoft.com/office/officeart/2018/2/layout/IconVerticalSolidList"/>
    <dgm:cxn modelId="{3E8B6AB9-1D6D-4EFE-8629-D4CACDB9732D}" type="presParOf" srcId="{E79410D6-16C3-4E5B-A24A-D5F057BF7274}" destId="{EA606235-EE20-435A-AF5E-CA11D02F5F6B}" srcOrd="0" destOrd="0" presId="urn:microsoft.com/office/officeart/2018/2/layout/IconVerticalSolidList"/>
    <dgm:cxn modelId="{25F50175-1384-471A-A58B-98A82F510CBD}" type="presParOf" srcId="{E79410D6-16C3-4E5B-A24A-D5F057BF7274}" destId="{BA5089DF-644C-4986-AD6D-734AA2723511}" srcOrd="1" destOrd="0" presId="urn:microsoft.com/office/officeart/2018/2/layout/IconVerticalSolidList"/>
    <dgm:cxn modelId="{90B00BA3-73A0-4286-9529-A2EDBD0A72A6}" type="presParOf" srcId="{E79410D6-16C3-4E5B-A24A-D5F057BF7274}" destId="{FDC532F9-7630-4A62-A3A3-4688E9200020}" srcOrd="2" destOrd="0" presId="urn:microsoft.com/office/officeart/2018/2/layout/IconVerticalSolidList"/>
    <dgm:cxn modelId="{BD28872F-8C6C-457B-9C28-F59526AAC112}" type="presParOf" srcId="{E79410D6-16C3-4E5B-A24A-D5F057BF7274}" destId="{481212E2-6AA2-45AB-9FEA-2FE211524D78}" srcOrd="3" destOrd="0" presId="urn:microsoft.com/office/officeart/2018/2/layout/IconVerticalSolidList"/>
    <dgm:cxn modelId="{F9B9E8FF-A8A0-419F-9738-41863FCF8CC7}" type="presParOf" srcId="{50D82F07-6001-4F43-856B-C0AD4194F602}" destId="{0AC109FE-B471-4730-9025-36349A6D01D6}" srcOrd="5" destOrd="0" presId="urn:microsoft.com/office/officeart/2018/2/layout/IconVerticalSolidList"/>
    <dgm:cxn modelId="{2DBB544E-EBFA-44EE-B984-9BD18D10FBF2}" type="presParOf" srcId="{50D82F07-6001-4F43-856B-C0AD4194F602}" destId="{BEBB120E-8D9E-40E4-8ED6-B1E929C8FB0A}" srcOrd="6" destOrd="0" presId="urn:microsoft.com/office/officeart/2018/2/layout/IconVerticalSolidList"/>
    <dgm:cxn modelId="{41E35F44-9EC3-4EB8-A8E7-B8CDAF8E5941}" type="presParOf" srcId="{BEBB120E-8D9E-40E4-8ED6-B1E929C8FB0A}" destId="{F9EE8D2C-D49E-4296-8D10-5F77E94FFC6B}" srcOrd="0" destOrd="0" presId="urn:microsoft.com/office/officeart/2018/2/layout/IconVerticalSolidList"/>
    <dgm:cxn modelId="{8EF0E58C-51D5-4AF3-A701-9EB7E01973FE}" type="presParOf" srcId="{BEBB120E-8D9E-40E4-8ED6-B1E929C8FB0A}" destId="{5FC39BD6-6A64-4A0A-B5B2-C753C2572202}" srcOrd="1" destOrd="0" presId="urn:microsoft.com/office/officeart/2018/2/layout/IconVerticalSolidList"/>
    <dgm:cxn modelId="{11767F14-4777-44C4-A07A-CEB8B279C8FF}" type="presParOf" srcId="{BEBB120E-8D9E-40E4-8ED6-B1E929C8FB0A}" destId="{42775081-EA09-4AB8-8446-E4B019E57592}" srcOrd="2" destOrd="0" presId="urn:microsoft.com/office/officeart/2018/2/layout/IconVerticalSolidList"/>
    <dgm:cxn modelId="{F8E7F612-A64E-4139-858E-0F20481BFFC3}" type="presParOf" srcId="{BEBB120E-8D9E-40E4-8ED6-B1E929C8FB0A}" destId="{E71D31A0-5F48-4AB3-BC26-6EF59FE212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462589-8548-4149-A679-20066097754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013F53-38A6-412D-B55B-C75DE0275D82}">
      <dgm:prSet custT="1"/>
      <dgm:spPr/>
      <dgm:t>
        <a:bodyPr/>
        <a:lstStyle/>
        <a:p>
          <a:pPr>
            <a:defRPr b="1"/>
          </a:pPr>
          <a:r>
            <a:rPr lang="en-US" sz="1800" dirty="0">
              <a:latin typeface="Arial" panose="020B0604020202020204" pitchFamily="34" charset="0"/>
              <a:cs typeface="Arial" panose="020B0604020202020204" pitchFamily="34" charset="0"/>
            </a:rPr>
            <a:t>The automatic stay protects the estate, the debtor, and their property</a:t>
          </a:r>
          <a:r>
            <a:rPr lang="en-US" sz="1600" dirty="0">
              <a:latin typeface="Arial" panose="020B0604020202020204" pitchFamily="34" charset="0"/>
              <a:cs typeface="Arial" panose="020B0604020202020204" pitchFamily="34" charset="0"/>
            </a:rPr>
            <a:t>. </a:t>
          </a:r>
        </a:p>
      </dgm:t>
    </dgm:pt>
    <dgm:pt modelId="{31175059-6B83-40DD-9DC7-052817D234A8}" type="parTrans" cxnId="{E17AD1BE-82D3-44DC-99BD-A933AB5AB4D3}">
      <dgm:prSet/>
      <dgm:spPr/>
      <dgm:t>
        <a:bodyPr/>
        <a:lstStyle/>
        <a:p>
          <a:endParaRPr lang="en-US"/>
        </a:p>
      </dgm:t>
    </dgm:pt>
    <dgm:pt modelId="{FA58210F-1EBD-4F88-BE52-F752A2D9636B}" type="sibTrans" cxnId="{E17AD1BE-82D3-44DC-99BD-A933AB5AB4D3}">
      <dgm:prSet/>
      <dgm:spPr/>
      <dgm:t>
        <a:bodyPr/>
        <a:lstStyle/>
        <a:p>
          <a:endParaRPr lang="en-US"/>
        </a:p>
      </dgm:t>
    </dgm:pt>
    <dgm:pt modelId="{9D0D805D-EF49-4B1D-8DFB-3C0E521A2CF3}">
      <dgm:prSet custT="1"/>
      <dgm:spPr/>
      <dgm:t>
        <a:bodyPr/>
        <a:lstStyle/>
        <a:p>
          <a:pPr>
            <a:defRPr b="1"/>
          </a:pPr>
          <a:r>
            <a:rPr lang="en-US" sz="1800" dirty="0">
              <a:latin typeface="Arial" panose="020B0604020202020204" pitchFamily="34" charset="0"/>
              <a:cs typeface="Arial" panose="020B0604020202020204" pitchFamily="34" charset="0"/>
            </a:rPr>
            <a:t>It does </a:t>
          </a:r>
          <a:r>
            <a:rPr lang="en-US" sz="1800" b="1" dirty="0">
              <a:latin typeface="Arial" panose="020B0604020202020204" pitchFamily="34" charset="0"/>
              <a:cs typeface="Arial" panose="020B0604020202020204" pitchFamily="34" charset="0"/>
            </a:rPr>
            <a:t>not</a:t>
          </a:r>
          <a:r>
            <a:rPr lang="en-US" sz="1800" dirty="0">
              <a:latin typeface="Arial" panose="020B0604020202020204" pitchFamily="34" charset="0"/>
              <a:cs typeface="Arial" panose="020B0604020202020204" pitchFamily="34" charset="0"/>
            </a:rPr>
            <a:t> protect: </a:t>
          </a:r>
        </a:p>
      </dgm:t>
    </dgm:pt>
    <dgm:pt modelId="{01179790-CF76-4027-8CBF-A5D6490F584F}" type="parTrans" cxnId="{C676C36C-A55A-4B82-B793-18D420D8FD70}">
      <dgm:prSet/>
      <dgm:spPr/>
      <dgm:t>
        <a:bodyPr/>
        <a:lstStyle/>
        <a:p>
          <a:endParaRPr lang="en-US"/>
        </a:p>
      </dgm:t>
    </dgm:pt>
    <dgm:pt modelId="{36E3F7E8-749D-478E-A8A3-F8E52F9B4392}" type="sibTrans" cxnId="{C676C36C-A55A-4B82-B793-18D420D8FD70}">
      <dgm:prSet/>
      <dgm:spPr/>
      <dgm:t>
        <a:bodyPr/>
        <a:lstStyle/>
        <a:p>
          <a:endParaRPr lang="en-US"/>
        </a:p>
      </dgm:t>
    </dgm:pt>
    <dgm:pt modelId="{CF5E7323-72B0-4B84-AACF-E0D1C38778DE}">
      <dgm:prSet custT="1"/>
      <dgm:spPr/>
      <dgm:t>
        <a:bodyPr/>
        <a:lstStyle/>
        <a:p>
          <a:pPr algn="l">
            <a:lnSpc>
              <a:spcPct val="100000"/>
            </a:lnSpc>
            <a:spcAft>
              <a:spcPts val="500"/>
            </a:spcAft>
          </a:pPr>
          <a:r>
            <a:rPr lang="en-US" sz="1600" dirty="0">
              <a:latin typeface="Arial" panose="020B0604020202020204" pitchFamily="34" charset="0"/>
              <a:cs typeface="Arial" panose="020B0604020202020204" pitchFamily="34" charset="0"/>
            </a:rPr>
            <a:t>(a) cosigners or guarantors </a:t>
          </a:r>
        </a:p>
      </dgm:t>
    </dgm:pt>
    <dgm:pt modelId="{9878E33C-2B38-406D-854D-C662E0E45F09}" type="parTrans" cxnId="{F9740558-6954-4EA9-A7DC-A58A8E7F1586}">
      <dgm:prSet/>
      <dgm:spPr/>
      <dgm:t>
        <a:bodyPr/>
        <a:lstStyle/>
        <a:p>
          <a:endParaRPr lang="en-US"/>
        </a:p>
      </dgm:t>
    </dgm:pt>
    <dgm:pt modelId="{8ABD8DBA-57BB-47EA-A2E6-DED1E29DA14A}" type="sibTrans" cxnId="{F9740558-6954-4EA9-A7DC-A58A8E7F1586}">
      <dgm:prSet/>
      <dgm:spPr/>
      <dgm:t>
        <a:bodyPr/>
        <a:lstStyle/>
        <a:p>
          <a:endParaRPr lang="en-US"/>
        </a:p>
      </dgm:t>
    </dgm:pt>
    <dgm:pt modelId="{AA3CAC50-B7BB-40AC-8A6E-5D61A3B301F0}">
      <dgm:prSet custT="1"/>
      <dgm:spPr/>
      <dgm:t>
        <a:bodyPr/>
        <a:lstStyle/>
        <a:p>
          <a:pPr algn="l">
            <a:lnSpc>
              <a:spcPct val="100000"/>
            </a:lnSpc>
            <a:spcAft>
              <a:spcPts val="500"/>
            </a:spcAft>
          </a:pPr>
          <a:r>
            <a:rPr lang="en-US" sz="1600" dirty="0">
              <a:latin typeface="Arial" panose="020B0604020202020204" pitchFamily="34" charset="0"/>
              <a:cs typeface="Arial" panose="020B0604020202020204" pitchFamily="34" charset="0"/>
            </a:rPr>
            <a:t>(b) accommodation mortgagors</a:t>
          </a:r>
        </a:p>
      </dgm:t>
    </dgm:pt>
    <dgm:pt modelId="{B0596938-DB4E-4BA0-84F5-ACB2AFC85EAF}" type="parTrans" cxnId="{20562F89-34F1-4E7B-83F8-B4E5C6BB0851}">
      <dgm:prSet/>
      <dgm:spPr/>
      <dgm:t>
        <a:bodyPr/>
        <a:lstStyle/>
        <a:p>
          <a:endParaRPr lang="en-US"/>
        </a:p>
      </dgm:t>
    </dgm:pt>
    <dgm:pt modelId="{876F396A-85D4-4A50-A5B0-BD715211577F}" type="sibTrans" cxnId="{20562F89-34F1-4E7B-83F8-B4E5C6BB0851}">
      <dgm:prSet/>
      <dgm:spPr/>
      <dgm:t>
        <a:bodyPr/>
        <a:lstStyle/>
        <a:p>
          <a:endParaRPr lang="en-US"/>
        </a:p>
      </dgm:t>
    </dgm:pt>
    <dgm:pt modelId="{03C03D52-6D5F-4188-9202-31631A3A72F1}">
      <dgm:prSet custT="1"/>
      <dgm:spPr/>
      <dgm:t>
        <a:bodyPr/>
        <a:lstStyle/>
        <a:p>
          <a:pPr algn="l">
            <a:lnSpc>
              <a:spcPct val="100000"/>
            </a:lnSpc>
            <a:spcAft>
              <a:spcPts val="500"/>
            </a:spcAft>
          </a:pPr>
          <a:r>
            <a:rPr lang="en-US" sz="1600" dirty="0">
              <a:latin typeface="Arial" panose="020B0604020202020204" pitchFamily="34" charset="0"/>
              <a:cs typeface="Arial" panose="020B0604020202020204" pitchFamily="34" charset="0"/>
            </a:rPr>
            <a:t>(c) codefendants, joint tortfeasors, etc.</a:t>
          </a:r>
        </a:p>
      </dgm:t>
    </dgm:pt>
    <dgm:pt modelId="{E0BBF593-1C7D-49FF-9CEE-FA7C2AF89EB7}" type="parTrans" cxnId="{72CFD755-0DA7-4283-8A05-2ED51F75B891}">
      <dgm:prSet/>
      <dgm:spPr/>
      <dgm:t>
        <a:bodyPr/>
        <a:lstStyle/>
        <a:p>
          <a:endParaRPr lang="en-US"/>
        </a:p>
      </dgm:t>
    </dgm:pt>
    <dgm:pt modelId="{37A2370A-7AD5-4106-BDAF-D3BD6C2CD541}" type="sibTrans" cxnId="{72CFD755-0DA7-4283-8A05-2ED51F75B891}">
      <dgm:prSet/>
      <dgm:spPr/>
      <dgm:t>
        <a:bodyPr/>
        <a:lstStyle/>
        <a:p>
          <a:endParaRPr lang="en-US"/>
        </a:p>
      </dgm:t>
    </dgm:pt>
    <dgm:pt modelId="{011D8604-90A0-4381-B038-F1B8E428904B}">
      <dgm:prSet custT="1"/>
      <dgm:spPr/>
      <dgm:t>
        <a:bodyPr/>
        <a:lstStyle/>
        <a:p>
          <a:pPr algn="l">
            <a:lnSpc>
              <a:spcPct val="100000"/>
            </a:lnSpc>
            <a:spcAft>
              <a:spcPts val="500"/>
            </a:spcAft>
          </a:pPr>
          <a:r>
            <a:rPr lang="en-US" sz="1600" dirty="0">
              <a:latin typeface="Arial" panose="020B0604020202020204" pitchFamily="34" charset="0"/>
              <a:cs typeface="Arial" panose="020B0604020202020204" pitchFamily="34" charset="0"/>
            </a:rPr>
            <a:t>(d) a corporation, if only the shareholder files a petition</a:t>
          </a:r>
        </a:p>
      </dgm:t>
    </dgm:pt>
    <dgm:pt modelId="{C41A6294-FA61-4602-8D70-1D90CF005141}" type="parTrans" cxnId="{B3D8C579-3BAB-41E9-904D-61B5730FCD5D}">
      <dgm:prSet/>
      <dgm:spPr/>
      <dgm:t>
        <a:bodyPr/>
        <a:lstStyle/>
        <a:p>
          <a:endParaRPr lang="en-US"/>
        </a:p>
      </dgm:t>
    </dgm:pt>
    <dgm:pt modelId="{458A1C3B-17FA-4414-8A6C-B2F77644F654}" type="sibTrans" cxnId="{B3D8C579-3BAB-41E9-904D-61B5730FCD5D}">
      <dgm:prSet/>
      <dgm:spPr/>
      <dgm:t>
        <a:bodyPr/>
        <a:lstStyle/>
        <a:p>
          <a:endParaRPr lang="en-US"/>
        </a:p>
      </dgm:t>
    </dgm:pt>
    <dgm:pt modelId="{48C903ED-0CA5-4565-A9F4-3B505B802615}">
      <dgm:prSet custT="1"/>
      <dgm:spPr/>
      <dgm:t>
        <a:bodyPr/>
        <a:lstStyle/>
        <a:p>
          <a:pPr algn="l">
            <a:lnSpc>
              <a:spcPct val="100000"/>
            </a:lnSpc>
            <a:spcAft>
              <a:spcPts val="500"/>
            </a:spcAft>
          </a:pPr>
          <a:r>
            <a:rPr lang="en-US" sz="1600" dirty="0">
              <a:latin typeface="Arial" panose="020B0604020202020204" pitchFamily="34" charset="0"/>
              <a:cs typeface="Arial" panose="020B0604020202020204" pitchFamily="34" charset="0"/>
            </a:rPr>
            <a:t>(e) the shareholders, if only the corporation files a petition</a:t>
          </a:r>
        </a:p>
      </dgm:t>
    </dgm:pt>
    <dgm:pt modelId="{1FA82480-0CB5-4EC5-81B0-1245BAB21D74}" type="parTrans" cxnId="{8709BABE-479E-420D-9C2C-D9E28697293B}">
      <dgm:prSet/>
      <dgm:spPr/>
      <dgm:t>
        <a:bodyPr/>
        <a:lstStyle/>
        <a:p>
          <a:endParaRPr lang="en-US"/>
        </a:p>
      </dgm:t>
    </dgm:pt>
    <dgm:pt modelId="{B611EB75-24F6-4E05-A192-78CAD5D41925}" type="sibTrans" cxnId="{8709BABE-479E-420D-9C2C-D9E28697293B}">
      <dgm:prSet/>
      <dgm:spPr/>
      <dgm:t>
        <a:bodyPr/>
        <a:lstStyle/>
        <a:p>
          <a:endParaRPr lang="en-US"/>
        </a:p>
      </dgm:t>
    </dgm:pt>
    <dgm:pt modelId="{C16DEA3B-1B34-4249-A2DC-122C588D920F}">
      <dgm:prSet custT="1"/>
      <dgm:spPr/>
      <dgm:t>
        <a:bodyPr/>
        <a:lstStyle/>
        <a:p>
          <a:pPr>
            <a:defRPr b="1"/>
          </a:pPr>
          <a:r>
            <a:rPr lang="en-US" sz="1800" dirty="0">
              <a:latin typeface="Arial" panose="020B0604020202020204" pitchFamily="34" charset="0"/>
              <a:cs typeface="Arial" panose="020B0604020202020204" pitchFamily="34" charset="0"/>
            </a:rPr>
            <a:t>But there are exceptions! </a:t>
          </a:r>
        </a:p>
      </dgm:t>
    </dgm:pt>
    <dgm:pt modelId="{3069BA8A-1F90-40B9-AD5C-88F804143339}" type="parTrans" cxnId="{DA6F5133-D529-4934-828A-45E2C8DD8180}">
      <dgm:prSet/>
      <dgm:spPr/>
      <dgm:t>
        <a:bodyPr/>
        <a:lstStyle/>
        <a:p>
          <a:endParaRPr lang="en-US"/>
        </a:p>
      </dgm:t>
    </dgm:pt>
    <dgm:pt modelId="{F092FB2D-857E-4D43-9E37-F5E0288D6DFC}" type="sibTrans" cxnId="{DA6F5133-D529-4934-828A-45E2C8DD8180}">
      <dgm:prSet/>
      <dgm:spPr/>
      <dgm:t>
        <a:bodyPr/>
        <a:lstStyle/>
        <a:p>
          <a:endParaRPr lang="en-US"/>
        </a:p>
      </dgm:t>
    </dgm:pt>
    <dgm:pt modelId="{3756A51C-D0ED-4546-AA42-A280CFB4DAD6}" type="pres">
      <dgm:prSet presAssocID="{FD462589-8548-4149-A679-20066097754F}" presName="root" presStyleCnt="0">
        <dgm:presLayoutVars>
          <dgm:dir/>
          <dgm:resizeHandles val="exact"/>
        </dgm:presLayoutVars>
      </dgm:prSet>
      <dgm:spPr/>
    </dgm:pt>
    <dgm:pt modelId="{4790F1DC-E2C6-4601-AB35-75C6883ABBDA}" type="pres">
      <dgm:prSet presAssocID="{A2013F53-38A6-412D-B55B-C75DE0275D82}" presName="compNode" presStyleCnt="0"/>
      <dgm:spPr/>
    </dgm:pt>
    <dgm:pt modelId="{6563C699-88FF-4F70-8519-D92749B5B305}" type="pres">
      <dgm:prSet presAssocID="{A2013F53-38A6-412D-B55B-C75DE0275D82}" presName="iconRect" presStyleLbl="node1" presStyleIdx="0" presStyleCnt="3" custLinFactY="-147207" custLinFactNeighborX="-3833"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D9E16AAA-C0AD-44DB-9833-92D11C7DFF22}" type="pres">
      <dgm:prSet presAssocID="{A2013F53-38A6-412D-B55B-C75DE0275D82}" presName="iconSpace" presStyleCnt="0"/>
      <dgm:spPr/>
    </dgm:pt>
    <dgm:pt modelId="{7BE427C0-8CC2-437A-AC0B-86D5961B0081}" type="pres">
      <dgm:prSet presAssocID="{A2013F53-38A6-412D-B55B-C75DE0275D82}" presName="parTx" presStyleLbl="revTx" presStyleIdx="0" presStyleCnt="6" custScaleX="161235" custLinFactNeighborX="614" custLinFactNeighborY="-58209">
        <dgm:presLayoutVars>
          <dgm:chMax val="0"/>
          <dgm:chPref val="0"/>
        </dgm:presLayoutVars>
      </dgm:prSet>
      <dgm:spPr/>
    </dgm:pt>
    <dgm:pt modelId="{79227003-AE0F-4CE4-BBC4-CC81E5BE84AB}" type="pres">
      <dgm:prSet presAssocID="{A2013F53-38A6-412D-B55B-C75DE0275D82}" presName="txSpace" presStyleCnt="0"/>
      <dgm:spPr/>
    </dgm:pt>
    <dgm:pt modelId="{8F283015-566A-442A-9862-7142F3ECCDBE}" type="pres">
      <dgm:prSet presAssocID="{A2013F53-38A6-412D-B55B-C75DE0275D82}" presName="desTx" presStyleLbl="revTx" presStyleIdx="1" presStyleCnt="6">
        <dgm:presLayoutVars/>
      </dgm:prSet>
      <dgm:spPr/>
    </dgm:pt>
    <dgm:pt modelId="{5823FAC0-DB0E-4F27-B836-888C449E220C}" type="pres">
      <dgm:prSet presAssocID="{FA58210F-1EBD-4F88-BE52-F752A2D9636B}" presName="sibTrans" presStyleCnt="0"/>
      <dgm:spPr/>
    </dgm:pt>
    <dgm:pt modelId="{9BF70A26-A741-4A9D-9922-B599C29AF24B}" type="pres">
      <dgm:prSet presAssocID="{9D0D805D-EF49-4B1D-8DFB-3C0E521A2CF3}" presName="compNode" presStyleCnt="0"/>
      <dgm:spPr/>
    </dgm:pt>
    <dgm:pt modelId="{90934BFC-DEA5-4C54-866A-6A28F06E7CEB}" type="pres">
      <dgm:prSet presAssocID="{9D0D805D-EF49-4B1D-8DFB-3C0E521A2CF3}" presName="iconRect" presStyleLbl="node1" presStyleIdx="1" presStyleCnt="3" custLinFactY="-147207" custLinFactNeighborX="-3833" custLinFactNeighborY="-2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7C190135-B231-4DD0-9C60-9D59977FB268}" type="pres">
      <dgm:prSet presAssocID="{9D0D805D-EF49-4B1D-8DFB-3C0E521A2CF3}" presName="iconSpace" presStyleCnt="0"/>
      <dgm:spPr/>
    </dgm:pt>
    <dgm:pt modelId="{3EF61144-C287-4D05-BF60-2C87067377BD}" type="pres">
      <dgm:prSet presAssocID="{9D0D805D-EF49-4B1D-8DFB-3C0E521A2CF3}" presName="parTx" presStyleLbl="revTx" presStyleIdx="2" presStyleCnt="6" custLinFactNeighborX="614" custLinFactNeighborY="-58209">
        <dgm:presLayoutVars>
          <dgm:chMax val="0"/>
          <dgm:chPref val="0"/>
        </dgm:presLayoutVars>
      </dgm:prSet>
      <dgm:spPr/>
    </dgm:pt>
    <dgm:pt modelId="{49AB82A1-EF81-421A-A38E-46341E6512E5}" type="pres">
      <dgm:prSet presAssocID="{9D0D805D-EF49-4B1D-8DFB-3C0E521A2CF3}" presName="txSpace" presStyleCnt="0"/>
      <dgm:spPr/>
    </dgm:pt>
    <dgm:pt modelId="{B2607E31-4FA5-4D88-B406-E9416EAAF11A}" type="pres">
      <dgm:prSet presAssocID="{9D0D805D-EF49-4B1D-8DFB-3C0E521A2CF3}" presName="desTx" presStyleLbl="revTx" presStyleIdx="3" presStyleCnt="6" custScaleX="198609" custScaleY="143287" custLinFactY="-180372" custLinFactNeighborX="24378" custLinFactNeighborY="-200000">
        <dgm:presLayoutVars/>
      </dgm:prSet>
      <dgm:spPr/>
    </dgm:pt>
    <dgm:pt modelId="{E4A2C411-18B2-463F-B652-E5FE4F32236D}" type="pres">
      <dgm:prSet presAssocID="{36E3F7E8-749D-478E-A8A3-F8E52F9B4392}" presName="sibTrans" presStyleCnt="0"/>
      <dgm:spPr/>
    </dgm:pt>
    <dgm:pt modelId="{19C480C2-C7E1-460C-8C15-F126B8CF4928}" type="pres">
      <dgm:prSet presAssocID="{C16DEA3B-1B34-4249-A2DC-122C588D920F}" presName="compNode" presStyleCnt="0"/>
      <dgm:spPr/>
    </dgm:pt>
    <dgm:pt modelId="{C93EA948-1101-407A-B18F-7088FF3620A9}" type="pres">
      <dgm:prSet presAssocID="{C16DEA3B-1B34-4249-A2DC-122C588D920F}" presName="iconRect" presStyleLbl="node1" presStyleIdx="2" presStyleCnt="3" custLinFactY="-147207" custLinFactNeighborX="-3833" custLinFactNeighborY="-2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0661F3BE-AFEB-4ACB-9EFE-6A4B3E55F309}" type="pres">
      <dgm:prSet presAssocID="{C16DEA3B-1B34-4249-A2DC-122C588D920F}" presName="iconSpace" presStyleCnt="0"/>
      <dgm:spPr/>
    </dgm:pt>
    <dgm:pt modelId="{528BEE8D-F7E8-43BF-B11C-4D3324FFBD69}" type="pres">
      <dgm:prSet presAssocID="{C16DEA3B-1B34-4249-A2DC-122C588D920F}" presName="parTx" presStyleLbl="revTx" presStyleIdx="4" presStyleCnt="6" custScaleX="155766" custLinFactNeighborX="614" custLinFactNeighborY="-58209">
        <dgm:presLayoutVars>
          <dgm:chMax val="0"/>
          <dgm:chPref val="0"/>
        </dgm:presLayoutVars>
      </dgm:prSet>
      <dgm:spPr/>
    </dgm:pt>
    <dgm:pt modelId="{84E0035F-D891-46BF-8260-C94BC2FD4503}" type="pres">
      <dgm:prSet presAssocID="{C16DEA3B-1B34-4249-A2DC-122C588D920F}" presName="txSpace" presStyleCnt="0"/>
      <dgm:spPr/>
    </dgm:pt>
    <dgm:pt modelId="{386E9072-6B92-476B-ABB3-34E537475A89}" type="pres">
      <dgm:prSet presAssocID="{C16DEA3B-1B34-4249-A2DC-122C588D920F}" presName="desTx" presStyleLbl="revTx" presStyleIdx="5" presStyleCnt="6">
        <dgm:presLayoutVars/>
      </dgm:prSet>
      <dgm:spPr/>
    </dgm:pt>
  </dgm:ptLst>
  <dgm:cxnLst>
    <dgm:cxn modelId="{FB124503-5811-4BB1-8CEC-517CAE55015C}" type="presOf" srcId="{C16DEA3B-1B34-4249-A2DC-122C588D920F}" destId="{528BEE8D-F7E8-43BF-B11C-4D3324FFBD69}" srcOrd="0" destOrd="0" presId="urn:microsoft.com/office/officeart/2018/5/layout/CenteredIconLabelDescriptionList"/>
    <dgm:cxn modelId="{DA6F5133-D529-4934-828A-45E2C8DD8180}" srcId="{FD462589-8548-4149-A679-20066097754F}" destId="{C16DEA3B-1B34-4249-A2DC-122C588D920F}" srcOrd="2" destOrd="0" parTransId="{3069BA8A-1F90-40B9-AD5C-88F804143339}" sibTransId="{F092FB2D-857E-4D43-9E37-F5E0288D6DFC}"/>
    <dgm:cxn modelId="{17B86850-FB86-443E-B183-CA57B09D3CBB}" type="presOf" srcId="{011D8604-90A0-4381-B038-F1B8E428904B}" destId="{B2607E31-4FA5-4D88-B406-E9416EAAF11A}" srcOrd="0" destOrd="3" presId="urn:microsoft.com/office/officeart/2018/5/layout/CenteredIconLabelDescriptionList"/>
    <dgm:cxn modelId="{72CFD755-0DA7-4283-8A05-2ED51F75B891}" srcId="{9D0D805D-EF49-4B1D-8DFB-3C0E521A2CF3}" destId="{03C03D52-6D5F-4188-9202-31631A3A72F1}" srcOrd="2" destOrd="0" parTransId="{E0BBF593-1C7D-49FF-9CEE-FA7C2AF89EB7}" sibTransId="{37A2370A-7AD5-4106-BDAF-D3BD6C2CD541}"/>
    <dgm:cxn modelId="{F9740558-6954-4EA9-A7DC-A58A8E7F1586}" srcId="{9D0D805D-EF49-4B1D-8DFB-3C0E521A2CF3}" destId="{CF5E7323-72B0-4B84-AACF-E0D1C38778DE}" srcOrd="0" destOrd="0" parTransId="{9878E33C-2B38-406D-854D-C662E0E45F09}" sibTransId="{8ABD8DBA-57BB-47EA-A2E6-DED1E29DA14A}"/>
    <dgm:cxn modelId="{C676C36C-A55A-4B82-B793-18D420D8FD70}" srcId="{FD462589-8548-4149-A679-20066097754F}" destId="{9D0D805D-EF49-4B1D-8DFB-3C0E521A2CF3}" srcOrd="1" destOrd="0" parTransId="{01179790-CF76-4027-8CBF-A5D6490F584F}" sibTransId="{36E3F7E8-749D-478E-A8A3-F8E52F9B4392}"/>
    <dgm:cxn modelId="{B3D8C579-3BAB-41E9-904D-61B5730FCD5D}" srcId="{9D0D805D-EF49-4B1D-8DFB-3C0E521A2CF3}" destId="{011D8604-90A0-4381-B038-F1B8E428904B}" srcOrd="3" destOrd="0" parTransId="{C41A6294-FA61-4602-8D70-1D90CF005141}" sibTransId="{458A1C3B-17FA-4414-8A6C-B2F77644F654}"/>
    <dgm:cxn modelId="{4364CC86-6F88-40B0-9A00-AF6B2108129E}" type="presOf" srcId="{9D0D805D-EF49-4B1D-8DFB-3C0E521A2CF3}" destId="{3EF61144-C287-4D05-BF60-2C87067377BD}" srcOrd="0" destOrd="0" presId="urn:microsoft.com/office/officeart/2018/5/layout/CenteredIconLabelDescriptionList"/>
    <dgm:cxn modelId="{20562F89-34F1-4E7B-83F8-B4E5C6BB0851}" srcId="{9D0D805D-EF49-4B1D-8DFB-3C0E521A2CF3}" destId="{AA3CAC50-B7BB-40AC-8A6E-5D61A3B301F0}" srcOrd="1" destOrd="0" parTransId="{B0596938-DB4E-4BA0-84F5-ACB2AFC85EAF}" sibTransId="{876F396A-85D4-4A50-A5B0-BD715211577F}"/>
    <dgm:cxn modelId="{1688DDA8-0F4C-47CE-AE18-AA18AB6A1741}" type="presOf" srcId="{A2013F53-38A6-412D-B55B-C75DE0275D82}" destId="{7BE427C0-8CC2-437A-AC0B-86D5961B0081}" srcOrd="0" destOrd="0" presId="urn:microsoft.com/office/officeart/2018/5/layout/CenteredIconLabelDescriptionList"/>
    <dgm:cxn modelId="{310026B1-AC73-4E87-BFC0-0514404E052C}" type="presOf" srcId="{FD462589-8548-4149-A679-20066097754F}" destId="{3756A51C-D0ED-4546-AA42-A280CFB4DAD6}" srcOrd="0" destOrd="0" presId="urn:microsoft.com/office/officeart/2018/5/layout/CenteredIconLabelDescriptionList"/>
    <dgm:cxn modelId="{8709BABE-479E-420D-9C2C-D9E28697293B}" srcId="{9D0D805D-EF49-4B1D-8DFB-3C0E521A2CF3}" destId="{48C903ED-0CA5-4565-A9F4-3B505B802615}" srcOrd="4" destOrd="0" parTransId="{1FA82480-0CB5-4EC5-81B0-1245BAB21D74}" sibTransId="{B611EB75-24F6-4E05-A192-78CAD5D41925}"/>
    <dgm:cxn modelId="{E17AD1BE-82D3-44DC-99BD-A933AB5AB4D3}" srcId="{FD462589-8548-4149-A679-20066097754F}" destId="{A2013F53-38A6-412D-B55B-C75DE0275D82}" srcOrd="0" destOrd="0" parTransId="{31175059-6B83-40DD-9DC7-052817D234A8}" sibTransId="{FA58210F-1EBD-4F88-BE52-F752A2D9636B}"/>
    <dgm:cxn modelId="{2B6B41E6-3784-4A75-8B31-5C84D72C893D}" type="presOf" srcId="{CF5E7323-72B0-4B84-AACF-E0D1C38778DE}" destId="{B2607E31-4FA5-4D88-B406-E9416EAAF11A}" srcOrd="0" destOrd="0" presId="urn:microsoft.com/office/officeart/2018/5/layout/CenteredIconLabelDescriptionList"/>
    <dgm:cxn modelId="{C55606EA-9DDE-48C9-A7AA-06A0ED6E6382}" type="presOf" srcId="{48C903ED-0CA5-4565-A9F4-3B505B802615}" destId="{B2607E31-4FA5-4D88-B406-E9416EAAF11A}" srcOrd="0" destOrd="4" presId="urn:microsoft.com/office/officeart/2018/5/layout/CenteredIconLabelDescriptionList"/>
    <dgm:cxn modelId="{5F1500F0-9EC2-4C7C-9681-3E327506D62F}" type="presOf" srcId="{03C03D52-6D5F-4188-9202-31631A3A72F1}" destId="{B2607E31-4FA5-4D88-B406-E9416EAAF11A}" srcOrd="0" destOrd="2" presId="urn:microsoft.com/office/officeart/2018/5/layout/CenteredIconLabelDescriptionList"/>
    <dgm:cxn modelId="{6308E7F2-0972-43D5-9D15-59CF20F868E0}" type="presOf" srcId="{AA3CAC50-B7BB-40AC-8A6E-5D61A3B301F0}" destId="{B2607E31-4FA5-4D88-B406-E9416EAAF11A}" srcOrd="0" destOrd="1" presId="urn:microsoft.com/office/officeart/2018/5/layout/CenteredIconLabelDescriptionList"/>
    <dgm:cxn modelId="{EA3E2381-D43E-4468-98B6-0EDBC62E2B7C}" type="presParOf" srcId="{3756A51C-D0ED-4546-AA42-A280CFB4DAD6}" destId="{4790F1DC-E2C6-4601-AB35-75C6883ABBDA}" srcOrd="0" destOrd="0" presId="urn:microsoft.com/office/officeart/2018/5/layout/CenteredIconLabelDescriptionList"/>
    <dgm:cxn modelId="{46BCE6F3-F874-44BA-89EF-2771571E6452}" type="presParOf" srcId="{4790F1DC-E2C6-4601-AB35-75C6883ABBDA}" destId="{6563C699-88FF-4F70-8519-D92749B5B305}" srcOrd="0" destOrd="0" presId="urn:microsoft.com/office/officeart/2018/5/layout/CenteredIconLabelDescriptionList"/>
    <dgm:cxn modelId="{8F46BCF0-2A4E-4B9B-B480-F355BDF41BCB}" type="presParOf" srcId="{4790F1DC-E2C6-4601-AB35-75C6883ABBDA}" destId="{D9E16AAA-C0AD-44DB-9833-92D11C7DFF22}" srcOrd="1" destOrd="0" presId="urn:microsoft.com/office/officeart/2018/5/layout/CenteredIconLabelDescriptionList"/>
    <dgm:cxn modelId="{021DA611-98D3-4F6D-B9EB-B2D92C1E78BE}" type="presParOf" srcId="{4790F1DC-E2C6-4601-AB35-75C6883ABBDA}" destId="{7BE427C0-8CC2-437A-AC0B-86D5961B0081}" srcOrd="2" destOrd="0" presId="urn:microsoft.com/office/officeart/2018/5/layout/CenteredIconLabelDescriptionList"/>
    <dgm:cxn modelId="{FE81B9DA-F5F1-4BCF-A08A-E70C353E5FBD}" type="presParOf" srcId="{4790F1DC-E2C6-4601-AB35-75C6883ABBDA}" destId="{79227003-AE0F-4CE4-BBC4-CC81E5BE84AB}" srcOrd="3" destOrd="0" presId="urn:microsoft.com/office/officeart/2018/5/layout/CenteredIconLabelDescriptionList"/>
    <dgm:cxn modelId="{7D0FC16A-4075-41CE-BF31-F2168BC3DCA4}" type="presParOf" srcId="{4790F1DC-E2C6-4601-AB35-75C6883ABBDA}" destId="{8F283015-566A-442A-9862-7142F3ECCDBE}" srcOrd="4" destOrd="0" presId="urn:microsoft.com/office/officeart/2018/5/layout/CenteredIconLabelDescriptionList"/>
    <dgm:cxn modelId="{3117B768-53D3-4175-A59B-B3B2917E954F}" type="presParOf" srcId="{3756A51C-D0ED-4546-AA42-A280CFB4DAD6}" destId="{5823FAC0-DB0E-4F27-B836-888C449E220C}" srcOrd="1" destOrd="0" presId="urn:microsoft.com/office/officeart/2018/5/layout/CenteredIconLabelDescriptionList"/>
    <dgm:cxn modelId="{F124E428-0E7E-4CF9-95C3-0644C1425521}" type="presParOf" srcId="{3756A51C-D0ED-4546-AA42-A280CFB4DAD6}" destId="{9BF70A26-A741-4A9D-9922-B599C29AF24B}" srcOrd="2" destOrd="0" presId="urn:microsoft.com/office/officeart/2018/5/layout/CenteredIconLabelDescriptionList"/>
    <dgm:cxn modelId="{4C23C2D3-9BAA-401B-952F-1AA28FEF0FCE}" type="presParOf" srcId="{9BF70A26-A741-4A9D-9922-B599C29AF24B}" destId="{90934BFC-DEA5-4C54-866A-6A28F06E7CEB}" srcOrd="0" destOrd="0" presId="urn:microsoft.com/office/officeart/2018/5/layout/CenteredIconLabelDescriptionList"/>
    <dgm:cxn modelId="{C3691324-250E-4963-B88C-ECC2D3E18E71}" type="presParOf" srcId="{9BF70A26-A741-4A9D-9922-B599C29AF24B}" destId="{7C190135-B231-4DD0-9C60-9D59977FB268}" srcOrd="1" destOrd="0" presId="urn:microsoft.com/office/officeart/2018/5/layout/CenteredIconLabelDescriptionList"/>
    <dgm:cxn modelId="{9F2145B0-B693-4E77-9F7A-6075092DE701}" type="presParOf" srcId="{9BF70A26-A741-4A9D-9922-B599C29AF24B}" destId="{3EF61144-C287-4D05-BF60-2C87067377BD}" srcOrd="2" destOrd="0" presId="urn:microsoft.com/office/officeart/2018/5/layout/CenteredIconLabelDescriptionList"/>
    <dgm:cxn modelId="{30AC66DE-ED35-4135-B28A-1D2521F68A0E}" type="presParOf" srcId="{9BF70A26-A741-4A9D-9922-B599C29AF24B}" destId="{49AB82A1-EF81-421A-A38E-46341E6512E5}" srcOrd="3" destOrd="0" presId="urn:microsoft.com/office/officeart/2018/5/layout/CenteredIconLabelDescriptionList"/>
    <dgm:cxn modelId="{47C6DAF1-29AB-404D-905A-215BD031299C}" type="presParOf" srcId="{9BF70A26-A741-4A9D-9922-B599C29AF24B}" destId="{B2607E31-4FA5-4D88-B406-E9416EAAF11A}" srcOrd="4" destOrd="0" presId="urn:microsoft.com/office/officeart/2018/5/layout/CenteredIconLabelDescriptionList"/>
    <dgm:cxn modelId="{F3148FA6-B598-4645-A37B-3DADC3D7C342}" type="presParOf" srcId="{3756A51C-D0ED-4546-AA42-A280CFB4DAD6}" destId="{E4A2C411-18B2-463F-B652-E5FE4F32236D}" srcOrd="3" destOrd="0" presId="urn:microsoft.com/office/officeart/2018/5/layout/CenteredIconLabelDescriptionList"/>
    <dgm:cxn modelId="{A1B75277-58B8-4224-84C5-0B8CFE524E81}" type="presParOf" srcId="{3756A51C-D0ED-4546-AA42-A280CFB4DAD6}" destId="{19C480C2-C7E1-460C-8C15-F126B8CF4928}" srcOrd="4" destOrd="0" presId="urn:microsoft.com/office/officeart/2018/5/layout/CenteredIconLabelDescriptionList"/>
    <dgm:cxn modelId="{1E6C4A2F-AC3F-48B6-8BC0-D7022EAB7D5A}" type="presParOf" srcId="{19C480C2-C7E1-460C-8C15-F126B8CF4928}" destId="{C93EA948-1101-407A-B18F-7088FF3620A9}" srcOrd="0" destOrd="0" presId="urn:microsoft.com/office/officeart/2018/5/layout/CenteredIconLabelDescriptionList"/>
    <dgm:cxn modelId="{10DB5FC7-8998-436A-8098-B8E03C0C6492}" type="presParOf" srcId="{19C480C2-C7E1-460C-8C15-F126B8CF4928}" destId="{0661F3BE-AFEB-4ACB-9EFE-6A4B3E55F309}" srcOrd="1" destOrd="0" presId="urn:microsoft.com/office/officeart/2018/5/layout/CenteredIconLabelDescriptionList"/>
    <dgm:cxn modelId="{6BA85C5B-A89C-41E4-9CE4-A0BF24B04CBC}" type="presParOf" srcId="{19C480C2-C7E1-460C-8C15-F126B8CF4928}" destId="{528BEE8D-F7E8-43BF-B11C-4D3324FFBD69}" srcOrd="2" destOrd="0" presId="urn:microsoft.com/office/officeart/2018/5/layout/CenteredIconLabelDescriptionList"/>
    <dgm:cxn modelId="{AD2DCC60-3EFA-4CC8-82F8-949AD20F9065}" type="presParOf" srcId="{19C480C2-C7E1-460C-8C15-F126B8CF4928}" destId="{84E0035F-D891-46BF-8260-C94BC2FD4503}" srcOrd="3" destOrd="0" presId="urn:microsoft.com/office/officeart/2018/5/layout/CenteredIconLabelDescriptionList"/>
    <dgm:cxn modelId="{1B98C325-F87E-4BA2-A9DF-3D0CA08242DB}" type="presParOf" srcId="{19C480C2-C7E1-460C-8C15-F126B8CF4928}" destId="{386E9072-6B92-476B-ABB3-34E537475A8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1C0DF4-A1B6-4F27-8D14-AD3720814E0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D06E90-84DC-453C-A1ED-F084211CF4D7}">
      <dgm:prSet custT="1"/>
      <dgm:spPr/>
      <dgm:t>
        <a:bodyPr/>
        <a:lstStyle/>
        <a:p>
          <a:pPr>
            <a:lnSpc>
              <a:spcPct val="100000"/>
            </a:lnSpc>
            <a:defRPr b="1"/>
          </a:pPr>
          <a:r>
            <a:rPr lang="en-US" sz="1800" dirty="0">
              <a:latin typeface="Arial" panose="020B0604020202020204" pitchFamily="34" charset="0"/>
              <a:cs typeface="Arial" panose="020B0604020202020204" pitchFamily="34" charset="0"/>
            </a:rPr>
            <a:t>The automatic stay applies throughout litigation, including appeals.</a:t>
          </a:r>
        </a:p>
      </dgm:t>
    </dgm:pt>
    <dgm:pt modelId="{001C707C-976C-4848-9AD6-A1E58CBA2C1B}" type="parTrans" cxnId="{758D5A4D-1F6C-414A-A8A2-4CBAEA28B80A}">
      <dgm:prSet/>
      <dgm:spPr/>
      <dgm:t>
        <a:bodyPr/>
        <a:lstStyle/>
        <a:p>
          <a:endParaRPr lang="en-US"/>
        </a:p>
      </dgm:t>
    </dgm:pt>
    <dgm:pt modelId="{CCD33824-5D09-4443-8A42-ED3BDF225D0E}" type="sibTrans" cxnId="{758D5A4D-1F6C-414A-A8A2-4CBAEA28B80A}">
      <dgm:prSet/>
      <dgm:spPr/>
      <dgm:t>
        <a:bodyPr/>
        <a:lstStyle/>
        <a:p>
          <a:endParaRPr lang="en-US"/>
        </a:p>
      </dgm:t>
    </dgm:pt>
    <dgm:pt modelId="{53C7C57C-7E87-4C23-B307-9D9C31DDFA27}">
      <dgm:prSet custT="1"/>
      <dgm:spPr/>
      <dgm:t>
        <a:bodyPr/>
        <a:lstStyle/>
        <a:p>
          <a:pPr>
            <a:lnSpc>
              <a:spcPct val="100000"/>
            </a:lnSpc>
            <a:defRPr b="1"/>
          </a:pPr>
          <a:r>
            <a:rPr lang="en-US" sz="1800" dirty="0">
              <a:latin typeface="Arial" panose="020B0604020202020204" pitchFamily="34" charset="0"/>
              <a:cs typeface="Arial" panose="020B0604020202020204" pitchFamily="34" charset="0"/>
            </a:rPr>
            <a:t>If there is a statute of limitations or other deadline to commence or continue a civil action, other than in bankruptcy court, and the action is stayed against the debtor (or, if applicable, a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co-debtor), then: </a:t>
          </a:r>
        </a:p>
        <a:p>
          <a:pPr>
            <a:defRPr b="1"/>
          </a:pPr>
          <a:endParaRPr lang="en-US" sz="1400" dirty="0"/>
        </a:p>
      </dgm:t>
    </dgm:pt>
    <dgm:pt modelId="{A92F6B54-D181-47E7-92AB-AE682E84D6C8}" type="parTrans" cxnId="{A26D64EB-5434-438A-BEB9-F6E51E4D3AF3}">
      <dgm:prSet/>
      <dgm:spPr/>
      <dgm:t>
        <a:bodyPr/>
        <a:lstStyle/>
        <a:p>
          <a:endParaRPr lang="en-US"/>
        </a:p>
      </dgm:t>
    </dgm:pt>
    <dgm:pt modelId="{2CD40B04-0F18-4D9C-9FEF-05C11E04D5D1}" type="sibTrans" cxnId="{A26D64EB-5434-438A-BEB9-F6E51E4D3AF3}">
      <dgm:prSet/>
      <dgm:spPr/>
      <dgm:t>
        <a:bodyPr/>
        <a:lstStyle/>
        <a:p>
          <a:endParaRPr lang="en-US"/>
        </a:p>
      </dgm:t>
    </dgm:pt>
    <dgm:pt modelId="{858AE3EA-2B9B-4B41-B5A0-AB54ED19DED9}">
      <dgm:prSet custT="1"/>
      <dgm:spPr/>
      <dgm:t>
        <a:bodyPr/>
        <a:lstStyle/>
        <a:p>
          <a:pPr>
            <a:lnSpc>
              <a:spcPct val="100000"/>
            </a:lnSpc>
          </a:pPr>
          <a:r>
            <a:rPr lang="en-US" sz="1600" dirty="0">
              <a:latin typeface="Arial" panose="020B0604020202020204" pitchFamily="34" charset="0"/>
              <a:cs typeface="Arial" panose="020B0604020202020204" pitchFamily="34" charset="0"/>
            </a:rPr>
            <a:t>the period is tolled until the later of the actual deadline or 30 days after notice of the termination or expiration of the stay.</a:t>
          </a:r>
        </a:p>
      </dgm:t>
    </dgm:pt>
    <dgm:pt modelId="{96F5627C-A13B-4436-806A-0C626A7ED091}" type="parTrans" cxnId="{C6932F2D-104A-4E64-9C08-FECB1C14789F}">
      <dgm:prSet/>
      <dgm:spPr/>
      <dgm:t>
        <a:bodyPr/>
        <a:lstStyle/>
        <a:p>
          <a:endParaRPr lang="en-US"/>
        </a:p>
      </dgm:t>
    </dgm:pt>
    <dgm:pt modelId="{54181D99-80E7-4A54-BF8C-2C27469824CE}" type="sibTrans" cxnId="{C6932F2D-104A-4E64-9C08-FECB1C14789F}">
      <dgm:prSet/>
      <dgm:spPr/>
      <dgm:t>
        <a:bodyPr/>
        <a:lstStyle/>
        <a:p>
          <a:endParaRPr lang="en-US"/>
        </a:p>
      </dgm:t>
    </dgm:pt>
    <dgm:pt modelId="{948DCC8F-5E90-41F0-9D7D-B11B4A11AA16}" type="pres">
      <dgm:prSet presAssocID="{1E1C0DF4-A1B6-4F27-8D14-AD3720814E02}" presName="root" presStyleCnt="0">
        <dgm:presLayoutVars>
          <dgm:dir/>
          <dgm:resizeHandles val="exact"/>
        </dgm:presLayoutVars>
      </dgm:prSet>
      <dgm:spPr/>
    </dgm:pt>
    <dgm:pt modelId="{D031571B-F4D5-4D7B-969C-31FC95ABE5C3}" type="pres">
      <dgm:prSet presAssocID="{09D06E90-84DC-453C-A1ED-F084211CF4D7}" presName="compNode" presStyleCnt="0"/>
      <dgm:spPr/>
    </dgm:pt>
    <dgm:pt modelId="{A05E1FC4-B9A7-4019-BF00-7529CF6B39B6}" type="pres">
      <dgm:prSet presAssocID="{09D06E90-84DC-453C-A1ED-F084211CF4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FEA595FA-FF4E-47C6-B99D-446358731FF1}" type="pres">
      <dgm:prSet presAssocID="{09D06E90-84DC-453C-A1ED-F084211CF4D7}" presName="iconSpace" presStyleCnt="0"/>
      <dgm:spPr/>
    </dgm:pt>
    <dgm:pt modelId="{41F7B5C1-8616-498C-8E0E-7DB4B75DB888}" type="pres">
      <dgm:prSet presAssocID="{09D06E90-84DC-453C-A1ED-F084211CF4D7}" presName="parTx" presStyleLbl="revTx" presStyleIdx="0" presStyleCnt="4">
        <dgm:presLayoutVars>
          <dgm:chMax val="0"/>
          <dgm:chPref val="0"/>
        </dgm:presLayoutVars>
      </dgm:prSet>
      <dgm:spPr/>
    </dgm:pt>
    <dgm:pt modelId="{08B9A312-F448-48DD-B9C4-11F5F00B0B2A}" type="pres">
      <dgm:prSet presAssocID="{09D06E90-84DC-453C-A1ED-F084211CF4D7}" presName="txSpace" presStyleCnt="0"/>
      <dgm:spPr/>
    </dgm:pt>
    <dgm:pt modelId="{82DB2761-FCA3-4CEA-A5A1-115D83010D73}" type="pres">
      <dgm:prSet presAssocID="{09D06E90-84DC-453C-A1ED-F084211CF4D7}" presName="desTx" presStyleLbl="revTx" presStyleIdx="1" presStyleCnt="4">
        <dgm:presLayoutVars/>
      </dgm:prSet>
      <dgm:spPr/>
    </dgm:pt>
    <dgm:pt modelId="{C1B06E33-2E0B-44EF-8AD8-34FEED4EA309}" type="pres">
      <dgm:prSet presAssocID="{CCD33824-5D09-4443-8A42-ED3BDF225D0E}" presName="sibTrans" presStyleCnt="0"/>
      <dgm:spPr/>
    </dgm:pt>
    <dgm:pt modelId="{7C9AFA95-55DE-40BB-9420-057F87FD2B81}" type="pres">
      <dgm:prSet presAssocID="{53C7C57C-7E87-4C23-B307-9D9C31DDFA27}" presName="compNode" presStyleCnt="0"/>
      <dgm:spPr/>
    </dgm:pt>
    <dgm:pt modelId="{2B0B2717-6A06-406E-91C6-4ABDCEB7A6D2}" type="pres">
      <dgm:prSet presAssocID="{53C7C57C-7E87-4C23-B307-9D9C31DDFA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B898510-E9A3-46A7-943D-D8391C561D93}" type="pres">
      <dgm:prSet presAssocID="{53C7C57C-7E87-4C23-B307-9D9C31DDFA27}" presName="iconSpace" presStyleCnt="0"/>
      <dgm:spPr/>
    </dgm:pt>
    <dgm:pt modelId="{F6DEC8C5-40E9-489C-811E-9F6EDA8172BE}" type="pres">
      <dgm:prSet presAssocID="{53C7C57C-7E87-4C23-B307-9D9C31DDFA27}" presName="parTx" presStyleLbl="revTx" presStyleIdx="2" presStyleCnt="4">
        <dgm:presLayoutVars>
          <dgm:chMax val="0"/>
          <dgm:chPref val="0"/>
        </dgm:presLayoutVars>
      </dgm:prSet>
      <dgm:spPr/>
    </dgm:pt>
    <dgm:pt modelId="{481038AB-B137-4E3C-B80D-48DA37B9986F}" type="pres">
      <dgm:prSet presAssocID="{53C7C57C-7E87-4C23-B307-9D9C31DDFA27}" presName="txSpace" presStyleCnt="0"/>
      <dgm:spPr/>
    </dgm:pt>
    <dgm:pt modelId="{234802E6-8087-4C73-AA29-A32A823CFCA4}" type="pres">
      <dgm:prSet presAssocID="{53C7C57C-7E87-4C23-B307-9D9C31DDFA27}" presName="desTx" presStyleLbl="revTx" presStyleIdx="3" presStyleCnt="4" custLinFactNeighborX="82" custLinFactNeighborY="-21260">
        <dgm:presLayoutVars/>
      </dgm:prSet>
      <dgm:spPr/>
    </dgm:pt>
  </dgm:ptLst>
  <dgm:cxnLst>
    <dgm:cxn modelId="{740A711C-6ED0-43A7-AA2B-79E2E3F16C7E}" type="presOf" srcId="{09D06E90-84DC-453C-A1ED-F084211CF4D7}" destId="{41F7B5C1-8616-498C-8E0E-7DB4B75DB888}" srcOrd="0" destOrd="0" presId="urn:microsoft.com/office/officeart/2018/2/layout/IconLabelDescriptionList"/>
    <dgm:cxn modelId="{C6932F2D-104A-4E64-9C08-FECB1C14789F}" srcId="{53C7C57C-7E87-4C23-B307-9D9C31DDFA27}" destId="{858AE3EA-2B9B-4B41-B5A0-AB54ED19DED9}" srcOrd="0" destOrd="0" parTransId="{96F5627C-A13B-4436-806A-0C626A7ED091}" sibTransId="{54181D99-80E7-4A54-BF8C-2C27469824CE}"/>
    <dgm:cxn modelId="{758D5A4D-1F6C-414A-A8A2-4CBAEA28B80A}" srcId="{1E1C0DF4-A1B6-4F27-8D14-AD3720814E02}" destId="{09D06E90-84DC-453C-A1ED-F084211CF4D7}" srcOrd="0" destOrd="0" parTransId="{001C707C-976C-4848-9AD6-A1E58CBA2C1B}" sibTransId="{CCD33824-5D09-4443-8A42-ED3BDF225D0E}"/>
    <dgm:cxn modelId="{253BE175-B109-4739-ABCB-2F5B0EEF85E0}" type="presOf" srcId="{53C7C57C-7E87-4C23-B307-9D9C31DDFA27}" destId="{F6DEC8C5-40E9-489C-811E-9F6EDA8172BE}" srcOrd="0" destOrd="0" presId="urn:microsoft.com/office/officeart/2018/2/layout/IconLabelDescriptionList"/>
    <dgm:cxn modelId="{307D8EC2-5709-4833-8771-53361CF8388F}" type="presOf" srcId="{1E1C0DF4-A1B6-4F27-8D14-AD3720814E02}" destId="{948DCC8F-5E90-41F0-9D7D-B11B4A11AA16}" srcOrd="0" destOrd="0" presId="urn:microsoft.com/office/officeart/2018/2/layout/IconLabelDescriptionList"/>
    <dgm:cxn modelId="{91A96FCA-41AE-4953-9EE0-608D7CC9DBF5}" type="presOf" srcId="{858AE3EA-2B9B-4B41-B5A0-AB54ED19DED9}" destId="{234802E6-8087-4C73-AA29-A32A823CFCA4}" srcOrd="0" destOrd="0" presId="urn:microsoft.com/office/officeart/2018/2/layout/IconLabelDescriptionList"/>
    <dgm:cxn modelId="{A26D64EB-5434-438A-BEB9-F6E51E4D3AF3}" srcId="{1E1C0DF4-A1B6-4F27-8D14-AD3720814E02}" destId="{53C7C57C-7E87-4C23-B307-9D9C31DDFA27}" srcOrd="1" destOrd="0" parTransId="{A92F6B54-D181-47E7-92AB-AE682E84D6C8}" sibTransId="{2CD40B04-0F18-4D9C-9FEF-05C11E04D5D1}"/>
    <dgm:cxn modelId="{9F9510A7-96EB-43E0-91E0-3E054CD165D7}" type="presParOf" srcId="{948DCC8F-5E90-41F0-9D7D-B11B4A11AA16}" destId="{D031571B-F4D5-4D7B-969C-31FC95ABE5C3}" srcOrd="0" destOrd="0" presId="urn:microsoft.com/office/officeart/2018/2/layout/IconLabelDescriptionList"/>
    <dgm:cxn modelId="{9E9767DC-39E9-4757-ADFE-44EF60152A53}" type="presParOf" srcId="{D031571B-F4D5-4D7B-969C-31FC95ABE5C3}" destId="{A05E1FC4-B9A7-4019-BF00-7529CF6B39B6}" srcOrd="0" destOrd="0" presId="urn:microsoft.com/office/officeart/2018/2/layout/IconLabelDescriptionList"/>
    <dgm:cxn modelId="{063D647A-35EB-4711-BEE7-94D67D2B4995}" type="presParOf" srcId="{D031571B-F4D5-4D7B-969C-31FC95ABE5C3}" destId="{FEA595FA-FF4E-47C6-B99D-446358731FF1}" srcOrd="1" destOrd="0" presId="urn:microsoft.com/office/officeart/2018/2/layout/IconLabelDescriptionList"/>
    <dgm:cxn modelId="{AB103D15-DD90-45E4-980D-09649E34C18B}" type="presParOf" srcId="{D031571B-F4D5-4D7B-969C-31FC95ABE5C3}" destId="{41F7B5C1-8616-498C-8E0E-7DB4B75DB888}" srcOrd="2" destOrd="0" presId="urn:microsoft.com/office/officeart/2018/2/layout/IconLabelDescriptionList"/>
    <dgm:cxn modelId="{F98A1BC9-53B6-4AB8-9059-34F131C30008}" type="presParOf" srcId="{D031571B-F4D5-4D7B-969C-31FC95ABE5C3}" destId="{08B9A312-F448-48DD-B9C4-11F5F00B0B2A}" srcOrd="3" destOrd="0" presId="urn:microsoft.com/office/officeart/2018/2/layout/IconLabelDescriptionList"/>
    <dgm:cxn modelId="{83C0A70D-1C65-48F6-B22C-A98762920524}" type="presParOf" srcId="{D031571B-F4D5-4D7B-969C-31FC95ABE5C3}" destId="{82DB2761-FCA3-4CEA-A5A1-115D83010D73}" srcOrd="4" destOrd="0" presId="urn:microsoft.com/office/officeart/2018/2/layout/IconLabelDescriptionList"/>
    <dgm:cxn modelId="{5F1FB083-29EA-406D-9351-EE3759CCAE1C}" type="presParOf" srcId="{948DCC8F-5E90-41F0-9D7D-B11B4A11AA16}" destId="{C1B06E33-2E0B-44EF-8AD8-34FEED4EA309}" srcOrd="1" destOrd="0" presId="urn:microsoft.com/office/officeart/2018/2/layout/IconLabelDescriptionList"/>
    <dgm:cxn modelId="{80AF8793-23AA-4B61-A9F3-AE909051215F}" type="presParOf" srcId="{948DCC8F-5E90-41F0-9D7D-B11B4A11AA16}" destId="{7C9AFA95-55DE-40BB-9420-057F87FD2B81}" srcOrd="2" destOrd="0" presId="urn:microsoft.com/office/officeart/2018/2/layout/IconLabelDescriptionList"/>
    <dgm:cxn modelId="{43C366D2-D5FA-4E67-9E3E-D27AB6919BBF}" type="presParOf" srcId="{7C9AFA95-55DE-40BB-9420-057F87FD2B81}" destId="{2B0B2717-6A06-406E-91C6-4ABDCEB7A6D2}" srcOrd="0" destOrd="0" presId="urn:microsoft.com/office/officeart/2018/2/layout/IconLabelDescriptionList"/>
    <dgm:cxn modelId="{0E6A98BF-454F-4552-8723-BC4DDA52A224}" type="presParOf" srcId="{7C9AFA95-55DE-40BB-9420-057F87FD2B81}" destId="{0B898510-E9A3-46A7-943D-D8391C561D93}" srcOrd="1" destOrd="0" presId="urn:microsoft.com/office/officeart/2018/2/layout/IconLabelDescriptionList"/>
    <dgm:cxn modelId="{2A47A327-BCAF-41C5-8F4A-95E81B40568F}" type="presParOf" srcId="{7C9AFA95-55DE-40BB-9420-057F87FD2B81}" destId="{F6DEC8C5-40E9-489C-811E-9F6EDA8172BE}" srcOrd="2" destOrd="0" presId="urn:microsoft.com/office/officeart/2018/2/layout/IconLabelDescriptionList"/>
    <dgm:cxn modelId="{26DEB643-2693-4059-AD78-3DA0944953F7}" type="presParOf" srcId="{7C9AFA95-55DE-40BB-9420-057F87FD2B81}" destId="{481038AB-B137-4E3C-B80D-48DA37B9986F}" srcOrd="3" destOrd="0" presId="urn:microsoft.com/office/officeart/2018/2/layout/IconLabelDescriptionList"/>
    <dgm:cxn modelId="{FD111F86-5F57-4F88-8DAF-C1E959D2D10D}" type="presParOf" srcId="{7C9AFA95-55DE-40BB-9420-057F87FD2B81}" destId="{234802E6-8087-4C73-AA29-A32A823CFCA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B3A4E9-5D47-4592-875B-9FC7A18B8415}"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A4AFABB-6990-40B9-A649-57695A5CD24F}">
      <dgm:prSet custT="1"/>
      <dgm:spPr/>
      <dgm:t>
        <a:bodyPr/>
        <a:lstStyle/>
        <a:p>
          <a:r>
            <a:rPr lang="en-US" sz="2100" dirty="0">
              <a:latin typeface="Arial" panose="020B0604020202020204" pitchFamily="34" charset="0"/>
              <a:cs typeface="Arial" panose="020B0604020202020204" pitchFamily="34" charset="0"/>
            </a:rPr>
            <a:t>Preclusion principles apply in bankruptcy</a:t>
          </a:r>
        </a:p>
      </dgm:t>
    </dgm:pt>
    <dgm:pt modelId="{8367EF57-1C70-44F9-B88A-1531A363C851}" type="parTrans" cxnId="{059AB9BF-9A30-4260-8117-A0BCB3E096ED}">
      <dgm:prSet/>
      <dgm:spPr/>
      <dgm:t>
        <a:bodyPr/>
        <a:lstStyle/>
        <a:p>
          <a:endParaRPr lang="en-US"/>
        </a:p>
      </dgm:t>
    </dgm:pt>
    <dgm:pt modelId="{6BCE6C2B-7181-453A-B0AC-C2E312E02491}" type="sibTrans" cxnId="{059AB9BF-9A30-4260-8117-A0BCB3E096ED}">
      <dgm:prSet/>
      <dgm:spPr/>
      <dgm:t>
        <a:bodyPr/>
        <a:lstStyle/>
        <a:p>
          <a:endParaRPr lang="en-US"/>
        </a:p>
      </dgm:t>
    </dgm:pt>
    <dgm:pt modelId="{59155F39-7A94-43C0-913A-BAE1A0DFF7C5}">
      <dgm:prSet custT="1"/>
      <dgm:spPr/>
      <dgm:t>
        <a:bodyPr/>
        <a:lstStyle/>
        <a:p>
          <a:r>
            <a:rPr lang="en-US" sz="2100" dirty="0">
              <a:latin typeface="Arial" panose="020B0604020202020204" pitchFamily="34" charset="0"/>
              <a:cs typeface="Arial" panose="020B0604020202020204" pitchFamily="34" charset="0"/>
            </a:rPr>
            <a:t>State court finding of common-law fraud, award of punitive damages, etc., may result in </a:t>
          </a:r>
          <a:r>
            <a:rPr lang="en-US" sz="2100" dirty="0" err="1">
              <a:latin typeface="Arial" panose="020B0604020202020204" pitchFamily="34" charset="0"/>
              <a:cs typeface="Arial" panose="020B0604020202020204" pitchFamily="34" charset="0"/>
            </a:rPr>
            <a:t>nondischargeability</a:t>
          </a:r>
          <a:endParaRPr lang="en-US" sz="2100" dirty="0">
            <a:latin typeface="Arial" panose="020B0604020202020204" pitchFamily="34" charset="0"/>
            <a:cs typeface="Arial" panose="020B0604020202020204" pitchFamily="34" charset="0"/>
          </a:endParaRPr>
        </a:p>
      </dgm:t>
    </dgm:pt>
    <dgm:pt modelId="{3359A42A-FCCF-49BC-B330-9ED7E64787BE}" type="parTrans" cxnId="{61055205-52F4-4F54-8BD2-C9A07A4534FA}">
      <dgm:prSet/>
      <dgm:spPr/>
      <dgm:t>
        <a:bodyPr/>
        <a:lstStyle/>
        <a:p>
          <a:endParaRPr lang="en-US"/>
        </a:p>
      </dgm:t>
    </dgm:pt>
    <dgm:pt modelId="{09B73A58-1561-4072-94D0-2E106F7DFF2C}" type="sibTrans" cxnId="{61055205-52F4-4F54-8BD2-C9A07A4534FA}">
      <dgm:prSet/>
      <dgm:spPr/>
      <dgm:t>
        <a:bodyPr/>
        <a:lstStyle/>
        <a:p>
          <a:endParaRPr lang="en-US"/>
        </a:p>
      </dgm:t>
    </dgm:pt>
    <dgm:pt modelId="{719846CF-2FF3-41F8-8DEC-76E9DC43F7EA}">
      <dgm:prSet custT="1"/>
      <dgm:spPr/>
      <dgm:t>
        <a:bodyPr/>
        <a:lstStyle/>
        <a:p>
          <a:r>
            <a:rPr lang="en-US" sz="2100" dirty="0">
              <a:latin typeface="Arial" panose="020B0604020202020204" pitchFamily="34" charset="0"/>
              <a:cs typeface="Arial" panose="020B0604020202020204" pitchFamily="34" charset="0"/>
            </a:rPr>
            <a:t>Precise findings are critical in the order, judgment, or jury verdict form</a:t>
          </a:r>
        </a:p>
      </dgm:t>
    </dgm:pt>
    <dgm:pt modelId="{43887EBB-9235-42E1-90B0-B239AC26A583}" type="parTrans" cxnId="{87238595-26D6-4E99-BC97-C12FC1BE3945}">
      <dgm:prSet/>
      <dgm:spPr/>
      <dgm:t>
        <a:bodyPr/>
        <a:lstStyle/>
        <a:p>
          <a:endParaRPr lang="en-US"/>
        </a:p>
      </dgm:t>
    </dgm:pt>
    <dgm:pt modelId="{8E92DF62-CFBA-4DFD-88F7-0B7B66AD3D1B}" type="sibTrans" cxnId="{87238595-26D6-4E99-BC97-C12FC1BE3945}">
      <dgm:prSet/>
      <dgm:spPr/>
      <dgm:t>
        <a:bodyPr/>
        <a:lstStyle/>
        <a:p>
          <a:endParaRPr lang="en-US"/>
        </a:p>
      </dgm:t>
    </dgm:pt>
    <dgm:pt modelId="{1ED00E03-82FD-4D9F-A931-77B04F52342D}" type="pres">
      <dgm:prSet presAssocID="{1AB3A4E9-5D47-4592-875B-9FC7A18B8415}" presName="root" presStyleCnt="0">
        <dgm:presLayoutVars>
          <dgm:dir/>
          <dgm:resizeHandles val="exact"/>
        </dgm:presLayoutVars>
      </dgm:prSet>
      <dgm:spPr/>
    </dgm:pt>
    <dgm:pt modelId="{ADEC34DA-D8AE-411F-A0FF-BB750889C61F}" type="pres">
      <dgm:prSet presAssocID="{FA4AFABB-6990-40B9-A649-57695A5CD24F}" presName="compNode" presStyleCnt="0"/>
      <dgm:spPr/>
    </dgm:pt>
    <dgm:pt modelId="{F2E310FF-5978-4E85-BBF5-5C488089DFF2}" type="pres">
      <dgm:prSet presAssocID="{FA4AFABB-6990-40B9-A649-57695A5CD24F}" presName="iconRect" presStyleLbl="node1" presStyleIdx="0" presStyleCnt="3" custLinFactNeighborX="-25797" custLinFactNeighborY="-13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3606765-DE15-4644-82C8-3B3597A3B1BE}" type="pres">
      <dgm:prSet presAssocID="{FA4AFABB-6990-40B9-A649-57695A5CD24F}" presName="spaceRect" presStyleCnt="0"/>
      <dgm:spPr/>
    </dgm:pt>
    <dgm:pt modelId="{1A03D080-12BD-4D24-AA6E-2F63E7E34743}" type="pres">
      <dgm:prSet presAssocID="{FA4AFABB-6990-40B9-A649-57695A5CD24F}" presName="textRect" presStyleLbl="revTx" presStyleIdx="0" presStyleCnt="3" custLinFactNeighborX="-31993" custLinFactNeighborY="-3628">
        <dgm:presLayoutVars>
          <dgm:chMax val="1"/>
          <dgm:chPref val="1"/>
        </dgm:presLayoutVars>
      </dgm:prSet>
      <dgm:spPr/>
    </dgm:pt>
    <dgm:pt modelId="{D539B44F-8286-4F90-A15C-31B566AFDD7E}" type="pres">
      <dgm:prSet presAssocID="{6BCE6C2B-7181-453A-B0AC-C2E312E02491}" presName="sibTrans" presStyleCnt="0"/>
      <dgm:spPr/>
    </dgm:pt>
    <dgm:pt modelId="{EB8D7C35-0B0A-43E4-BD98-C89C62A0F641}" type="pres">
      <dgm:prSet presAssocID="{59155F39-7A94-43C0-913A-BAE1A0DFF7C5}" presName="compNode" presStyleCnt="0"/>
      <dgm:spPr/>
    </dgm:pt>
    <dgm:pt modelId="{98E61DEC-C0B4-4E16-BDD1-0F028CEF3962}" type="pres">
      <dgm:prSet presAssocID="{59155F39-7A94-43C0-913A-BAE1A0DFF7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98A87AF-3847-4D22-8B30-B231D492F706}" type="pres">
      <dgm:prSet presAssocID="{59155F39-7A94-43C0-913A-BAE1A0DFF7C5}" presName="spaceRect" presStyleCnt="0"/>
      <dgm:spPr/>
    </dgm:pt>
    <dgm:pt modelId="{58815A8B-4E78-4948-9BCC-4A9D690A9DCC}" type="pres">
      <dgm:prSet presAssocID="{59155F39-7A94-43C0-913A-BAE1A0DFF7C5}" presName="textRect" presStyleLbl="revTx" presStyleIdx="1" presStyleCnt="3" custScaleX="130328" custLinFactNeighborX="0" custLinFactNeighborY="-7961">
        <dgm:presLayoutVars>
          <dgm:chMax val="1"/>
          <dgm:chPref val="1"/>
        </dgm:presLayoutVars>
      </dgm:prSet>
      <dgm:spPr/>
    </dgm:pt>
    <dgm:pt modelId="{931A0CF4-976B-4460-AEE7-40A572B2E724}" type="pres">
      <dgm:prSet presAssocID="{09B73A58-1561-4072-94D0-2E106F7DFF2C}" presName="sibTrans" presStyleCnt="0"/>
      <dgm:spPr/>
    </dgm:pt>
    <dgm:pt modelId="{D964BFDB-C265-4779-9C2D-CBBB53DA61B5}" type="pres">
      <dgm:prSet presAssocID="{719846CF-2FF3-41F8-8DEC-76E9DC43F7EA}" presName="compNode" presStyleCnt="0"/>
      <dgm:spPr/>
    </dgm:pt>
    <dgm:pt modelId="{47397AAE-3B4A-45C9-961F-1DEA4C52A8FE}" type="pres">
      <dgm:prSet presAssocID="{719846CF-2FF3-41F8-8DEC-76E9DC43F7EA}" presName="iconRect" presStyleLbl="node1" presStyleIdx="2" presStyleCnt="3" custLinFactNeighborX="12165" custLinFactNeighborY="564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C285EDAF-AB57-47E5-AD17-724C7F3BB85A}" type="pres">
      <dgm:prSet presAssocID="{719846CF-2FF3-41F8-8DEC-76E9DC43F7EA}" presName="spaceRect" presStyleCnt="0"/>
      <dgm:spPr/>
    </dgm:pt>
    <dgm:pt modelId="{9DF7D3E6-B928-453B-86DA-0D6CBF3B9F95}" type="pres">
      <dgm:prSet presAssocID="{719846CF-2FF3-41F8-8DEC-76E9DC43F7EA}" presName="textRect" presStyleLbl="revTx" presStyleIdx="2" presStyleCnt="3" custLinFactNeighborX="37945" custLinFactNeighborY="-3628">
        <dgm:presLayoutVars>
          <dgm:chMax val="1"/>
          <dgm:chPref val="1"/>
        </dgm:presLayoutVars>
      </dgm:prSet>
      <dgm:spPr/>
    </dgm:pt>
  </dgm:ptLst>
  <dgm:cxnLst>
    <dgm:cxn modelId="{61055205-52F4-4F54-8BD2-C9A07A4534FA}" srcId="{1AB3A4E9-5D47-4592-875B-9FC7A18B8415}" destId="{59155F39-7A94-43C0-913A-BAE1A0DFF7C5}" srcOrd="1" destOrd="0" parTransId="{3359A42A-FCCF-49BC-B330-9ED7E64787BE}" sibTransId="{09B73A58-1561-4072-94D0-2E106F7DFF2C}"/>
    <dgm:cxn modelId="{87238595-26D6-4E99-BC97-C12FC1BE3945}" srcId="{1AB3A4E9-5D47-4592-875B-9FC7A18B8415}" destId="{719846CF-2FF3-41F8-8DEC-76E9DC43F7EA}" srcOrd="2" destOrd="0" parTransId="{43887EBB-9235-42E1-90B0-B239AC26A583}" sibTransId="{8E92DF62-CFBA-4DFD-88F7-0B7B66AD3D1B}"/>
    <dgm:cxn modelId="{2C5D1EB8-2AA1-4A9F-9684-8F10FC15DE5C}" type="presOf" srcId="{719846CF-2FF3-41F8-8DEC-76E9DC43F7EA}" destId="{9DF7D3E6-B928-453B-86DA-0D6CBF3B9F95}" srcOrd="0" destOrd="0" presId="urn:microsoft.com/office/officeart/2018/2/layout/IconLabelList"/>
    <dgm:cxn modelId="{059AB9BF-9A30-4260-8117-A0BCB3E096ED}" srcId="{1AB3A4E9-5D47-4592-875B-9FC7A18B8415}" destId="{FA4AFABB-6990-40B9-A649-57695A5CD24F}" srcOrd="0" destOrd="0" parTransId="{8367EF57-1C70-44F9-B88A-1531A363C851}" sibTransId="{6BCE6C2B-7181-453A-B0AC-C2E312E02491}"/>
    <dgm:cxn modelId="{AB64F1BF-84CE-495C-843E-7991534983C5}" type="presOf" srcId="{FA4AFABB-6990-40B9-A649-57695A5CD24F}" destId="{1A03D080-12BD-4D24-AA6E-2F63E7E34743}" srcOrd="0" destOrd="0" presId="urn:microsoft.com/office/officeart/2018/2/layout/IconLabelList"/>
    <dgm:cxn modelId="{923222D0-85E3-457C-97FF-1699F27D6C43}" type="presOf" srcId="{1AB3A4E9-5D47-4592-875B-9FC7A18B8415}" destId="{1ED00E03-82FD-4D9F-A931-77B04F52342D}" srcOrd="0" destOrd="0" presId="urn:microsoft.com/office/officeart/2018/2/layout/IconLabelList"/>
    <dgm:cxn modelId="{B18B3BF5-11A9-417D-9625-7F9F6FA22B02}" type="presOf" srcId="{59155F39-7A94-43C0-913A-BAE1A0DFF7C5}" destId="{58815A8B-4E78-4948-9BCC-4A9D690A9DCC}" srcOrd="0" destOrd="0" presId="urn:microsoft.com/office/officeart/2018/2/layout/IconLabelList"/>
    <dgm:cxn modelId="{5F423A4A-5CA1-4DAE-B22B-8157191DF9EE}" type="presParOf" srcId="{1ED00E03-82FD-4D9F-A931-77B04F52342D}" destId="{ADEC34DA-D8AE-411F-A0FF-BB750889C61F}" srcOrd="0" destOrd="0" presId="urn:microsoft.com/office/officeart/2018/2/layout/IconLabelList"/>
    <dgm:cxn modelId="{B0E649B0-C75C-4901-A01F-A10D8DC57D0A}" type="presParOf" srcId="{ADEC34DA-D8AE-411F-A0FF-BB750889C61F}" destId="{F2E310FF-5978-4E85-BBF5-5C488089DFF2}" srcOrd="0" destOrd="0" presId="urn:microsoft.com/office/officeart/2018/2/layout/IconLabelList"/>
    <dgm:cxn modelId="{405422EC-9963-4110-A5EE-54C419A0B003}" type="presParOf" srcId="{ADEC34DA-D8AE-411F-A0FF-BB750889C61F}" destId="{73606765-DE15-4644-82C8-3B3597A3B1BE}" srcOrd="1" destOrd="0" presId="urn:microsoft.com/office/officeart/2018/2/layout/IconLabelList"/>
    <dgm:cxn modelId="{EBD17972-B662-4B37-B207-208125A24E8C}" type="presParOf" srcId="{ADEC34DA-D8AE-411F-A0FF-BB750889C61F}" destId="{1A03D080-12BD-4D24-AA6E-2F63E7E34743}" srcOrd="2" destOrd="0" presId="urn:microsoft.com/office/officeart/2018/2/layout/IconLabelList"/>
    <dgm:cxn modelId="{5B6989F0-B110-454E-926C-0A52C692A895}" type="presParOf" srcId="{1ED00E03-82FD-4D9F-A931-77B04F52342D}" destId="{D539B44F-8286-4F90-A15C-31B566AFDD7E}" srcOrd="1" destOrd="0" presId="urn:microsoft.com/office/officeart/2018/2/layout/IconLabelList"/>
    <dgm:cxn modelId="{1A43A343-4E52-474B-9BBB-4115F1BB8085}" type="presParOf" srcId="{1ED00E03-82FD-4D9F-A931-77B04F52342D}" destId="{EB8D7C35-0B0A-43E4-BD98-C89C62A0F641}" srcOrd="2" destOrd="0" presId="urn:microsoft.com/office/officeart/2018/2/layout/IconLabelList"/>
    <dgm:cxn modelId="{A590BCAC-5194-48C9-9906-74EC8C82284D}" type="presParOf" srcId="{EB8D7C35-0B0A-43E4-BD98-C89C62A0F641}" destId="{98E61DEC-C0B4-4E16-BDD1-0F028CEF3962}" srcOrd="0" destOrd="0" presId="urn:microsoft.com/office/officeart/2018/2/layout/IconLabelList"/>
    <dgm:cxn modelId="{7017B075-557F-478D-8F74-321AC5E2B548}" type="presParOf" srcId="{EB8D7C35-0B0A-43E4-BD98-C89C62A0F641}" destId="{B98A87AF-3847-4D22-8B30-B231D492F706}" srcOrd="1" destOrd="0" presId="urn:microsoft.com/office/officeart/2018/2/layout/IconLabelList"/>
    <dgm:cxn modelId="{767F170C-1BA5-4CE7-85C9-AED179AE1E5F}" type="presParOf" srcId="{EB8D7C35-0B0A-43E4-BD98-C89C62A0F641}" destId="{58815A8B-4E78-4948-9BCC-4A9D690A9DCC}" srcOrd="2" destOrd="0" presId="urn:microsoft.com/office/officeart/2018/2/layout/IconLabelList"/>
    <dgm:cxn modelId="{A19439B1-EC59-40C0-AF37-069B21F5B151}" type="presParOf" srcId="{1ED00E03-82FD-4D9F-A931-77B04F52342D}" destId="{931A0CF4-976B-4460-AEE7-40A572B2E724}" srcOrd="3" destOrd="0" presId="urn:microsoft.com/office/officeart/2018/2/layout/IconLabelList"/>
    <dgm:cxn modelId="{A1679496-06D0-419E-854C-607F781A549F}" type="presParOf" srcId="{1ED00E03-82FD-4D9F-A931-77B04F52342D}" destId="{D964BFDB-C265-4779-9C2D-CBBB53DA61B5}" srcOrd="4" destOrd="0" presId="urn:microsoft.com/office/officeart/2018/2/layout/IconLabelList"/>
    <dgm:cxn modelId="{969D5162-2852-4020-9DC2-E552F39AF1CB}" type="presParOf" srcId="{D964BFDB-C265-4779-9C2D-CBBB53DA61B5}" destId="{47397AAE-3B4A-45C9-961F-1DEA4C52A8FE}" srcOrd="0" destOrd="0" presId="urn:microsoft.com/office/officeart/2018/2/layout/IconLabelList"/>
    <dgm:cxn modelId="{F7B77B2D-31BB-4E0C-BF0F-2B690F858FEE}" type="presParOf" srcId="{D964BFDB-C265-4779-9C2D-CBBB53DA61B5}" destId="{C285EDAF-AB57-47E5-AD17-724C7F3BB85A}" srcOrd="1" destOrd="0" presId="urn:microsoft.com/office/officeart/2018/2/layout/IconLabelList"/>
    <dgm:cxn modelId="{9C1CED2C-CF54-4AB2-AAF1-D5E53D8EAE9E}" type="presParOf" srcId="{D964BFDB-C265-4779-9C2D-CBBB53DA61B5}" destId="{9DF7D3E6-B928-453B-86DA-0D6CBF3B9F9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D8FE-1936-45A0-ABBC-FEF31F8E6043}">
      <dsp:nvSpPr>
        <dsp:cNvPr id="0" name=""/>
        <dsp:cNvSpPr/>
      </dsp:nvSpPr>
      <dsp:spPr>
        <a:xfrm rot="5400000">
          <a:off x="5709167" y="-2416456"/>
          <a:ext cx="688320" cy="569724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Ask for the </a:t>
          </a:r>
          <a:r>
            <a:rPr lang="en-US" sz="1800" b="1" kern="1200" dirty="0">
              <a:latin typeface="Arial" panose="020B0604020202020204" pitchFamily="34" charset="0"/>
              <a:cs typeface="Arial" panose="020B0604020202020204" pitchFamily="34" charset="0"/>
            </a:rPr>
            <a:t>bankruptcy case number </a:t>
          </a:r>
          <a:r>
            <a:rPr lang="en-US" sz="1800" kern="1200" dirty="0">
              <a:latin typeface="Arial" panose="020B0604020202020204" pitchFamily="34" charset="0"/>
              <a:cs typeface="Arial" panose="020B0604020202020204" pitchFamily="34" charset="0"/>
            </a:rPr>
            <a:t>and where the debtor filed it.</a:t>
          </a:r>
        </a:p>
      </dsp:txBody>
      <dsp:txXfrm rot="-5400000">
        <a:off x="3204703" y="121609"/>
        <a:ext cx="5663648" cy="621118"/>
      </dsp:txXfrm>
    </dsp:sp>
    <dsp:sp modelId="{8A732EBD-AAB8-42AA-B2C0-9849A8BA28D9}">
      <dsp:nvSpPr>
        <dsp:cNvPr id="0" name=""/>
        <dsp:cNvSpPr/>
      </dsp:nvSpPr>
      <dsp:spPr>
        <a:xfrm>
          <a:off x="0" y="1967"/>
          <a:ext cx="3204702" cy="86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Arial" panose="020B0604020202020204" pitchFamily="34" charset="0"/>
              <a:cs typeface="Arial" panose="020B0604020202020204" pitchFamily="34" charset="0"/>
            </a:rPr>
            <a:t>Ask</a:t>
          </a:r>
        </a:p>
      </dsp:txBody>
      <dsp:txXfrm>
        <a:off x="42001" y="43968"/>
        <a:ext cx="3120700" cy="776398"/>
      </dsp:txXfrm>
    </dsp:sp>
    <dsp:sp modelId="{49BA5472-5E68-4FE9-A511-D4017FC649D0}">
      <dsp:nvSpPr>
        <dsp:cNvPr id="0" name=""/>
        <dsp:cNvSpPr/>
      </dsp:nvSpPr>
      <dsp:spPr>
        <a:xfrm rot="5400000">
          <a:off x="5709167" y="-1513035"/>
          <a:ext cx="688320" cy="569724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Consider whether the state proceeding would </a:t>
          </a:r>
          <a:r>
            <a:rPr lang="en-US" sz="1800" b="1" kern="1200" dirty="0">
              <a:latin typeface="Arial" panose="020B0604020202020204" pitchFamily="34" charset="0"/>
              <a:cs typeface="Arial" panose="020B0604020202020204" pitchFamily="34" charset="0"/>
            </a:rPr>
            <a:t>violate the stay.</a:t>
          </a:r>
        </a:p>
      </dsp:txBody>
      <dsp:txXfrm rot="-5400000">
        <a:off x="3204703" y="1025030"/>
        <a:ext cx="5663648" cy="621118"/>
      </dsp:txXfrm>
    </dsp:sp>
    <dsp:sp modelId="{3FFC24D4-94EA-4D65-955F-8ED2174907C5}">
      <dsp:nvSpPr>
        <dsp:cNvPr id="0" name=""/>
        <dsp:cNvSpPr/>
      </dsp:nvSpPr>
      <dsp:spPr>
        <a:xfrm>
          <a:off x="0" y="905388"/>
          <a:ext cx="3204702" cy="86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Arial" panose="020B0604020202020204" pitchFamily="34" charset="0"/>
              <a:cs typeface="Arial" panose="020B0604020202020204" pitchFamily="34" charset="0"/>
            </a:rPr>
            <a:t>Consider</a:t>
          </a:r>
        </a:p>
      </dsp:txBody>
      <dsp:txXfrm>
        <a:off x="42001" y="947389"/>
        <a:ext cx="3120700" cy="776398"/>
      </dsp:txXfrm>
    </dsp:sp>
    <dsp:sp modelId="{A90094CE-D804-4F05-A0CF-689B3C733CD6}">
      <dsp:nvSpPr>
        <dsp:cNvPr id="0" name=""/>
        <dsp:cNvSpPr/>
      </dsp:nvSpPr>
      <dsp:spPr>
        <a:xfrm rot="5400000">
          <a:off x="5695376" y="-609614"/>
          <a:ext cx="715901" cy="569724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If you think the stay applies, </a:t>
          </a:r>
          <a:r>
            <a:rPr lang="en-US" sz="1800" b="1" kern="1200" dirty="0">
              <a:latin typeface="Arial" panose="020B0604020202020204" pitchFamily="34" charset="0"/>
              <a:cs typeface="Arial" panose="020B0604020202020204" pitchFamily="34" charset="0"/>
            </a:rPr>
            <a:t>continue the proceeding until you have confirmation</a:t>
          </a:r>
          <a:r>
            <a:rPr lang="en-US" sz="1800" kern="1200" dirty="0">
              <a:latin typeface="Arial" panose="020B0604020202020204" pitchFamily="34" charset="0"/>
              <a:cs typeface="Arial" panose="020B0604020202020204" pitchFamily="34" charset="0"/>
            </a:rPr>
            <a:t> there is relief from the stay or the stay was dissolved.</a:t>
          </a:r>
        </a:p>
      </dsp:txBody>
      <dsp:txXfrm rot="-5400000">
        <a:off x="3204703" y="1916006"/>
        <a:ext cx="5662302" cy="646007"/>
      </dsp:txXfrm>
    </dsp:sp>
    <dsp:sp modelId="{4C4A71FD-0E49-4761-B683-B70AA655CCC1}">
      <dsp:nvSpPr>
        <dsp:cNvPr id="0" name=""/>
        <dsp:cNvSpPr/>
      </dsp:nvSpPr>
      <dsp:spPr>
        <a:xfrm>
          <a:off x="0" y="1808809"/>
          <a:ext cx="3204702" cy="86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Arial" panose="020B0604020202020204" pitchFamily="34" charset="0"/>
              <a:cs typeface="Arial" panose="020B0604020202020204" pitchFamily="34" charset="0"/>
            </a:rPr>
            <a:t>Continue</a:t>
          </a:r>
        </a:p>
      </dsp:txBody>
      <dsp:txXfrm>
        <a:off x="42001" y="1850810"/>
        <a:ext cx="3120700" cy="776398"/>
      </dsp:txXfrm>
    </dsp:sp>
    <dsp:sp modelId="{355DE0A5-F156-4569-B3BE-5C927606E65C}">
      <dsp:nvSpPr>
        <dsp:cNvPr id="0" name=""/>
        <dsp:cNvSpPr/>
      </dsp:nvSpPr>
      <dsp:spPr>
        <a:xfrm rot="5400000">
          <a:off x="5709167" y="293806"/>
          <a:ext cx="688320" cy="569724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latin typeface="Arial" panose="020B0604020202020204" pitchFamily="34" charset="0"/>
              <a:cs typeface="Arial" panose="020B0604020202020204" pitchFamily="34" charset="0"/>
            </a:rPr>
            <a:t>Call the bankruptcy clerk’s office </a:t>
          </a:r>
          <a:r>
            <a:rPr lang="en-US" sz="1700" kern="1200" dirty="0">
              <a:latin typeface="Arial" panose="020B0604020202020204" pitchFamily="34" charset="0"/>
              <a:cs typeface="Arial" panose="020B0604020202020204" pitchFamily="34" charset="0"/>
            </a:rPr>
            <a:t>to ask whether the debtor filed a petition and whether relief from the automatic stay was granted.</a:t>
          </a:r>
        </a:p>
      </dsp:txBody>
      <dsp:txXfrm rot="-5400000">
        <a:off x="3204703" y="2831872"/>
        <a:ext cx="5663648" cy="621118"/>
      </dsp:txXfrm>
    </dsp:sp>
    <dsp:sp modelId="{E2124957-ACAB-4983-A83B-79EC45BBD869}">
      <dsp:nvSpPr>
        <dsp:cNvPr id="0" name=""/>
        <dsp:cNvSpPr/>
      </dsp:nvSpPr>
      <dsp:spPr>
        <a:xfrm>
          <a:off x="0" y="2712230"/>
          <a:ext cx="3204702" cy="86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latin typeface="Arial" panose="020B0604020202020204" pitchFamily="34" charset="0"/>
              <a:cs typeface="Arial" panose="020B0604020202020204" pitchFamily="34" charset="0"/>
            </a:rPr>
            <a:t>Call</a:t>
          </a:r>
        </a:p>
      </dsp:txBody>
      <dsp:txXfrm>
        <a:off x="42001" y="2754231"/>
        <a:ext cx="3120700" cy="776398"/>
      </dsp:txXfrm>
    </dsp:sp>
    <dsp:sp modelId="{35325D54-5939-4B0A-A492-5BD093D8BFBB}">
      <dsp:nvSpPr>
        <dsp:cNvPr id="0" name=""/>
        <dsp:cNvSpPr/>
      </dsp:nvSpPr>
      <dsp:spPr>
        <a:xfrm rot="5400000">
          <a:off x="5709167" y="1197227"/>
          <a:ext cx="688320" cy="5697249"/>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latin typeface="Arial" panose="020B0604020202020204" pitchFamily="34" charset="0"/>
              <a:cs typeface="Arial" panose="020B0604020202020204" pitchFamily="34" charset="0"/>
            </a:rPr>
            <a:t>Call a bankruptcy judge (or his/her law clerk) </a:t>
          </a:r>
          <a:r>
            <a:rPr lang="en-US" sz="1700" kern="1200" dirty="0">
              <a:latin typeface="Arial" panose="020B0604020202020204" pitchFamily="34" charset="0"/>
              <a:cs typeface="Arial" panose="020B0604020202020204" pitchFamily="34" charset="0"/>
            </a:rPr>
            <a:t>– Many bankruptcy judges would welcome calls from state court judges!</a:t>
          </a:r>
        </a:p>
      </dsp:txBody>
      <dsp:txXfrm rot="-5400000">
        <a:off x="3204703" y="3735293"/>
        <a:ext cx="5663648" cy="621118"/>
      </dsp:txXfrm>
    </dsp:sp>
    <dsp:sp modelId="{61226AD9-C3D2-41F8-BD65-FE376F0A7E54}">
      <dsp:nvSpPr>
        <dsp:cNvPr id="0" name=""/>
        <dsp:cNvSpPr/>
      </dsp:nvSpPr>
      <dsp:spPr>
        <a:xfrm>
          <a:off x="0" y="3615651"/>
          <a:ext cx="3204702" cy="86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latin typeface="Arial" panose="020B0604020202020204" pitchFamily="34" charset="0"/>
              <a:cs typeface="Arial" panose="020B0604020202020204" pitchFamily="34" charset="0"/>
            </a:rPr>
            <a:t>Call</a:t>
          </a:r>
        </a:p>
      </dsp:txBody>
      <dsp:txXfrm>
        <a:off x="42001" y="3657652"/>
        <a:ext cx="3120700" cy="7763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533E3-1899-4621-9AFF-0A4E7EE4DD1F}">
      <dsp:nvSpPr>
        <dsp:cNvPr id="0" name=""/>
        <dsp:cNvSpPr/>
      </dsp:nvSpPr>
      <dsp:spPr>
        <a:xfrm>
          <a:off x="0" y="5506317"/>
          <a:ext cx="4100062" cy="7227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Equity (shareholders, partners, individual debtor)</a:t>
          </a:r>
        </a:p>
      </dsp:txBody>
      <dsp:txXfrm>
        <a:off x="0" y="5506317"/>
        <a:ext cx="4100062" cy="722701"/>
      </dsp:txXfrm>
    </dsp:sp>
    <dsp:sp modelId="{B8A124FA-F1DA-451C-88C6-035E93321F63}">
      <dsp:nvSpPr>
        <dsp:cNvPr id="0" name=""/>
        <dsp:cNvSpPr/>
      </dsp:nvSpPr>
      <dsp:spPr>
        <a:xfrm rot="10800000">
          <a:off x="0" y="4405643"/>
          <a:ext cx="4100062" cy="11115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General unsecured claims</a:t>
          </a:r>
        </a:p>
      </dsp:txBody>
      <dsp:txXfrm rot="10800000">
        <a:off x="0" y="4405643"/>
        <a:ext cx="4100062" cy="722228"/>
      </dsp:txXfrm>
    </dsp:sp>
    <dsp:sp modelId="{A85CAE94-EE6C-48AA-BF46-2521E17AA95F}">
      <dsp:nvSpPr>
        <dsp:cNvPr id="0" name=""/>
        <dsp:cNvSpPr/>
      </dsp:nvSpPr>
      <dsp:spPr>
        <a:xfrm rot="10800000">
          <a:off x="0" y="3304969"/>
          <a:ext cx="4100062" cy="11115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Priority claims (unsecured)</a:t>
          </a:r>
        </a:p>
      </dsp:txBody>
      <dsp:txXfrm rot="10800000">
        <a:off x="0" y="3304969"/>
        <a:ext cx="4100062" cy="722228"/>
      </dsp:txXfrm>
    </dsp:sp>
    <dsp:sp modelId="{AC6A8EF9-91C8-4D3E-A666-554347114E95}">
      <dsp:nvSpPr>
        <dsp:cNvPr id="0" name=""/>
        <dsp:cNvSpPr/>
      </dsp:nvSpPr>
      <dsp:spPr>
        <a:xfrm rot="10800000">
          <a:off x="0" y="2204295"/>
          <a:ext cx="4100062" cy="11115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Allowed administrative expenses</a:t>
          </a:r>
        </a:p>
      </dsp:txBody>
      <dsp:txXfrm rot="10800000">
        <a:off x="0" y="2204295"/>
        <a:ext cx="4100062" cy="722228"/>
      </dsp:txXfrm>
    </dsp:sp>
    <dsp:sp modelId="{9AF76BBC-CEB0-4FAE-90FD-C097268C8EC4}">
      <dsp:nvSpPr>
        <dsp:cNvPr id="0" name=""/>
        <dsp:cNvSpPr/>
      </dsp:nvSpPr>
      <dsp:spPr>
        <a:xfrm rot="10800000">
          <a:off x="0" y="1103621"/>
          <a:ext cx="4100062" cy="11115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DSOs (but review!)</a:t>
          </a:r>
        </a:p>
      </dsp:txBody>
      <dsp:txXfrm rot="10800000">
        <a:off x="0" y="1103621"/>
        <a:ext cx="4100062" cy="722228"/>
      </dsp:txXfrm>
    </dsp:sp>
    <dsp:sp modelId="{7C428139-309B-4146-9F1F-C19F384ADCE6}">
      <dsp:nvSpPr>
        <dsp:cNvPr id="0" name=""/>
        <dsp:cNvSpPr/>
      </dsp:nvSpPr>
      <dsp:spPr>
        <a:xfrm rot="10800000">
          <a:off x="0" y="0"/>
          <a:ext cx="4100062" cy="11115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Secured creditors</a:t>
          </a:r>
        </a:p>
      </dsp:txBody>
      <dsp:txXfrm rot="10800000">
        <a:off x="0" y="0"/>
        <a:ext cx="4100062" cy="722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32EE3-6764-4CFA-9072-9D18094F6DD8}">
      <dsp:nvSpPr>
        <dsp:cNvPr id="0" name=""/>
        <dsp:cNvSpPr/>
      </dsp:nvSpPr>
      <dsp:spPr>
        <a:xfrm>
          <a:off x="164068" y="1124596"/>
          <a:ext cx="1136699" cy="11366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9349E-E30F-45C5-B90A-015108A7E3CC}">
      <dsp:nvSpPr>
        <dsp:cNvPr id="0" name=""/>
        <dsp:cNvSpPr/>
      </dsp:nvSpPr>
      <dsp:spPr>
        <a:xfrm>
          <a:off x="402774" y="1363303"/>
          <a:ext cx="659285" cy="659285"/>
        </a:xfrm>
        <a:prstGeom prst="rect">
          <a:avLst/>
        </a:prstGeom>
        <a:blipFill>
          <a:blip xmlns:r="http://schemas.openxmlformats.org/officeDocument/2006/relationships" r:embed="rId1">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96DFBA-5E68-4515-BC52-AAB8D97576EE}">
      <dsp:nvSpPr>
        <dsp:cNvPr id="0" name=""/>
        <dsp:cNvSpPr/>
      </dsp:nvSpPr>
      <dsp:spPr>
        <a:xfrm>
          <a:off x="1544345" y="1124596"/>
          <a:ext cx="2679362" cy="11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Debtor</a:t>
          </a:r>
          <a:r>
            <a:rPr lang="en-US" sz="1800" kern="1200" dirty="0">
              <a:latin typeface="Arial" panose="020B0604020202020204" pitchFamily="34" charset="0"/>
              <a:cs typeface="Arial" panose="020B0604020202020204" pitchFamily="34" charset="0"/>
            </a:rPr>
            <a:t>:  Individual or organization that has voluntarily filed a bankruptcy petition or, in rare cases, is the subject of an involuntary bankruptcy commenced by creditors. </a:t>
          </a:r>
        </a:p>
      </dsp:txBody>
      <dsp:txXfrm>
        <a:off x="1544345" y="1124596"/>
        <a:ext cx="2679362" cy="1136699"/>
      </dsp:txXfrm>
    </dsp:sp>
    <dsp:sp modelId="{205A7D10-1375-42BA-88C9-B60E7E41E5AA}">
      <dsp:nvSpPr>
        <dsp:cNvPr id="0" name=""/>
        <dsp:cNvSpPr/>
      </dsp:nvSpPr>
      <dsp:spPr>
        <a:xfrm>
          <a:off x="4690566" y="1124596"/>
          <a:ext cx="1136699" cy="11366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0AC18-F701-4E5E-967B-4CF21A427126}">
      <dsp:nvSpPr>
        <dsp:cNvPr id="0" name=""/>
        <dsp:cNvSpPr/>
      </dsp:nvSpPr>
      <dsp:spPr>
        <a:xfrm>
          <a:off x="4929273" y="1363303"/>
          <a:ext cx="659285" cy="659285"/>
        </a:xfrm>
        <a:prstGeom prst="rect">
          <a:avLst/>
        </a:prstGeom>
        <a:blipFill>
          <a:blip xmlns:r="http://schemas.openxmlformats.org/officeDocument/2006/relationships" r:embed="rId3">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5DD69-134E-46C6-A2FF-F7783CDF80F4}">
      <dsp:nvSpPr>
        <dsp:cNvPr id="0" name=""/>
        <dsp:cNvSpPr/>
      </dsp:nvSpPr>
      <dsp:spPr>
        <a:xfrm>
          <a:off x="6070843" y="1124596"/>
          <a:ext cx="2679362" cy="11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Debtor-in-possession</a:t>
          </a:r>
          <a:r>
            <a:rPr lang="en-US" sz="1800" kern="1200" dirty="0">
              <a:latin typeface="Arial" panose="020B0604020202020204" pitchFamily="34" charset="0"/>
              <a:cs typeface="Arial" panose="020B0604020202020204" pitchFamily="34" charset="0"/>
            </a:rPr>
            <a:t>:  Debtor in a case that maintains possession and control of its assets (i.e., existing management remains in place) in bankruptcy.</a:t>
          </a:r>
        </a:p>
      </dsp:txBody>
      <dsp:txXfrm>
        <a:off x="6070843" y="1124596"/>
        <a:ext cx="2679362" cy="1136699"/>
      </dsp:txXfrm>
    </dsp:sp>
    <dsp:sp modelId="{65E7D345-0E3A-4FCF-B16F-A5987519A43D}">
      <dsp:nvSpPr>
        <dsp:cNvPr id="0" name=""/>
        <dsp:cNvSpPr/>
      </dsp:nvSpPr>
      <dsp:spPr>
        <a:xfrm>
          <a:off x="164068" y="3187610"/>
          <a:ext cx="1136699" cy="11366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D0CA3-CEE9-4A82-B237-3015EC6230E7}">
      <dsp:nvSpPr>
        <dsp:cNvPr id="0" name=""/>
        <dsp:cNvSpPr/>
      </dsp:nvSpPr>
      <dsp:spPr>
        <a:xfrm>
          <a:off x="402774" y="3426316"/>
          <a:ext cx="659285" cy="659285"/>
        </a:xfrm>
        <a:prstGeom prst="rect">
          <a:avLst/>
        </a:prstGeom>
        <a:blipFill>
          <a:blip xmlns:r="http://schemas.openxmlformats.org/officeDocument/2006/relationships" r:embed="rId5">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21DB17-5E7D-4C25-B48B-F1284E1C6BBA}">
      <dsp:nvSpPr>
        <dsp:cNvPr id="0" name=""/>
        <dsp:cNvSpPr/>
      </dsp:nvSpPr>
      <dsp:spPr>
        <a:xfrm>
          <a:off x="1544345" y="3187610"/>
          <a:ext cx="2679362" cy="11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Creditors</a:t>
          </a:r>
          <a:r>
            <a:rPr lang="en-US" sz="1800" kern="1200" dirty="0">
              <a:latin typeface="Arial" panose="020B0604020202020204" pitchFamily="34" charset="0"/>
              <a:cs typeface="Arial" panose="020B0604020202020204" pitchFamily="34" charset="0"/>
            </a:rPr>
            <a:t>:  Individuals or organizations to which the debtor owes money or that claim to be owed money by the debtor.</a:t>
          </a:r>
        </a:p>
      </dsp:txBody>
      <dsp:txXfrm>
        <a:off x="1544345" y="3187610"/>
        <a:ext cx="2679362" cy="1136699"/>
      </dsp:txXfrm>
    </dsp:sp>
    <dsp:sp modelId="{41E7B948-04A2-4DA9-9E84-6D39A5254992}">
      <dsp:nvSpPr>
        <dsp:cNvPr id="0" name=""/>
        <dsp:cNvSpPr/>
      </dsp:nvSpPr>
      <dsp:spPr>
        <a:xfrm>
          <a:off x="4690566" y="3187610"/>
          <a:ext cx="1136699" cy="11366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BF19F-5A98-4271-9621-37235261C012}">
      <dsp:nvSpPr>
        <dsp:cNvPr id="0" name=""/>
        <dsp:cNvSpPr/>
      </dsp:nvSpPr>
      <dsp:spPr>
        <a:xfrm>
          <a:off x="4929273" y="3426316"/>
          <a:ext cx="659285" cy="659285"/>
        </a:xfrm>
        <a:prstGeom prst="rect">
          <a:avLst/>
        </a:prstGeom>
        <a:blipFill>
          <a:blip xmlns:r="http://schemas.openxmlformats.org/officeDocument/2006/relationships" r:embed="rId7">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04BC63-FE08-4C3B-B7E9-B73EB4EE9D82}">
      <dsp:nvSpPr>
        <dsp:cNvPr id="0" name=""/>
        <dsp:cNvSpPr/>
      </dsp:nvSpPr>
      <dsp:spPr>
        <a:xfrm>
          <a:off x="6070843" y="3385804"/>
          <a:ext cx="2679362" cy="113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altLang="en-US" sz="1800" b="1" kern="1200" dirty="0">
              <a:latin typeface="Arial" panose="020B0604020202020204" pitchFamily="34" charset="0"/>
              <a:cs typeface="Arial" panose="020B0604020202020204" pitchFamily="34" charset="0"/>
            </a:rPr>
            <a:t>Trustee</a:t>
          </a:r>
          <a:r>
            <a:rPr lang="en-US" altLang="en-US" sz="1800" kern="1200" dirty="0">
              <a:latin typeface="Arial" panose="020B0604020202020204" pitchFamily="34" charset="0"/>
              <a:cs typeface="Arial" panose="020B0604020202020204" pitchFamily="34" charset="0"/>
            </a:rPr>
            <a:t>:  Representative of the bankruptcy estate who exercises statutory powers, principally for the benefit of unsecured creditors.</a:t>
          </a:r>
        </a:p>
        <a:p>
          <a:pPr marL="0" lvl="0" indent="0" algn="l" defTabSz="800100">
            <a:lnSpc>
              <a:spcPct val="100000"/>
            </a:lnSpc>
            <a:spcBef>
              <a:spcPct val="0"/>
            </a:spcBef>
            <a:spcAft>
              <a:spcPct val="35000"/>
            </a:spcAft>
            <a:buFont typeface="Wingdings" panose="05000000000000000000" pitchFamily="2" charset="2"/>
            <a:buNone/>
          </a:pPr>
          <a:r>
            <a:rPr lang="en-US" altLang="en-US" sz="1500" i="1" kern="1200" dirty="0">
              <a:latin typeface="Arial" panose="020B0604020202020204" pitchFamily="34" charset="0"/>
              <a:cs typeface="Arial" panose="020B0604020202020204" pitchFamily="34" charset="0"/>
            </a:rPr>
            <a:t>Trustee is always appointed or elected in Chapters 7, 12, 13; sometimes in Chapter 11; never in Chapter 9.</a:t>
          </a:r>
          <a:endParaRPr lang="en-US" sz="1500" i="1" kern="1200" dirty="0">
            <a:latin typeface="Arial" panose="020B0604020202020204" pitchFamily="34" charset="0"/>
            <a:cs typeface="Arial" panose="020B0604020202020204" pitchFamily="34" charset="0"/>
          </a:endParaRPr>
        </a:p>
      </dsp:txBody>
      <dsp:txXfrm>
        <a:off x="6070843" y="3385804"/>
        <a:ext cx="2679362" cy="1136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A7D10-1375-42BA-88C9-B60E7E41E5AA}">
      <dsp:nvSpPr>
        <dsp:cNvPr id="0" name=""/>
        <dsp:cNvSpPr/>
      </dsp:nvSpPr>
      <dsp:spPr>
        <a:xfrm>
          <a:off x="709361" y="1131403"/>
          <a:ext cx="2141397" cy="21413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0AC18-F701-4E5E-967B-4CF21A427126}">
      <dsp:nvSpPr>
        <dsp:cNvPr id="0" name=""/>
        <dsp:cNvSpPr/>
      </dsp:nvSpPr>
      <dsp:spPr>
        <a:xfrm>
          <a:off x="1159054" y="1559658"/>
          <a:ext cx="1242010" cy="124201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5DD69-134E-46C6-A2FF-F7783CDF80F4}">
      <dsp:nvSpPr>
        <dsp:cNvPr id="0" name=""/>
        <dsp:cNvSpPr/>
      </dsp:nvSpPr>
      <dsp:spPr>
        <a:xfrm>
          <a:off x="3112995" y="1533579"/>
          <a:ext cx="5047579" cy="214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1" kern="1200" dirty="0">
              <a:latin typeface="Arial" panose="020B0604020202020204" pitchFamily="34" charset="0"/>
              <a:cs typeface="Arial" panose="020B0604020202020204" pitchFamily="34" charset="0"/>
            </a:rPr>
            <a:t>Creditors’ Committee</a:t>
          </a:r>
          <a:r>
            <a:rPr lang="en-US" sz="2100" kern="1200" dirty="0">
              <a:latin typeface="Arial" panose="020B0604020202020204" pitchFamily="34" charset="0"/>
              <a:cs typeface="Arial" panose="020B0604020202020204" pitchFamily="34" charset="0"/>
            </a:rPr>
            <a:t>:  A committee of creditors appointed by the U.S. Trustee in Chapter 11 cases and ordinarily consisting of unsecured creditors holding the largest unsecured claims against the debtor; consults with “debtor-in-possession” on administration of the case; investigates the debtor’s conduct and operation of the business; participates in formulating a plan of reorganization. </a:t>
          </a:r>
        </a:p>
        <a:p>
          <a:pPr marL="0" lvl="0" indent="0" algn="l" defTabSz="933450">
            <a:lnSpc>
              <a:spcPct val="100000"/>
            </a:lnSpc>
            <a:spcBef>
              <a:spcPct val="0"/>
            </a:spcBef>
            <a:spcAft>
              <a:spcPct val="35000"/>
            </a:spcAft>
            <a:buNone/>
          </a:pPr>
          <a:endParaRPr lang="en-US" sz="2100" kern="1200" dirty="0">
            <a:latin typeface="Arial" panose="020B0604020202020204" pitchFamily="34" charset="0"/>
            <a:cs typeface="Arial" panose="020B0604020202020204" pitchFamily="34" charset="0"/>
          </a:endParaRPr>
        </a:p>
        <a:p>
          <a:pPr marL="0" lvl="0" indent="0" algn="l" defTabSz="933450">
            <a:lnSpc>
              <a:spcPct val="100000"/>
            </a:lnSpc>
            <a:spcBef>
              <a:spcPct val="0"/>
            </a:spcBef>
            <a:spcAft>
              <a:spcPct val="35000"/>
            </a:spcAft>
            <a:buNone/>
          </a:pPr>
          <a:r>
            <a:rPr lang="en-US" sz="2100" kern="1200" dirty="0">
              <a:latin typeface="Arial" panose="020B0604020202020204" pitchFamily="34" charset="0"/>
              <a:cs typeface="Arial" panose="020B0604020202020204" pitchFamily="34" charset="0"/>
            </a:rPr>
            <a:t>Creditors’ committees may also be formed for other claimant groups such as secured creditors, bondholders, and retirees.</a:t>
          </a:r>
        </a:p>
        <a:p>
          <a:pPr marL="0" lvl="0" indent="0" algn="l" defTabSz="933450">
            <a:lnSpc>
              <a:spcPct val="100000"/>
            </a:lnSpc>
            <a:spcBef>
              <a:spcPct val="0"/>
            </a:spcBef>
            <a:spcAft>
              <a:spcPct val="35000"/>
            </a:spcAft>
            <a:buNone/>
          </a:pPr>
          <a:endParaRPr lang="en-US" sz="1600" kern="1200" dirty="0"/>
        </a:p>
        <a:p>
          <a:pPr marL="0" lvl="0" indent="0" algn="l" defTabSz="933450">
            <a:lnSpc>
              <a:spcPct val="100000"/>
            </a:lnSpc>
            <a:spcBef>
              <a:spcPct val="0"/>
            </a:spcBef>
            <a:spcAft>
              <a:spcPct val="35000"/>
            </a:spcAft>
            <a:buNone/>
          </a:pPr>
          <a:endParaRPr lang="en-US" sz="1600" kern="1200" dirty="0"/>
        </a:p>
      </dsp:txBody>
      <dsp:txXfrm>
        <a:off x="3112995" y="1533579"/>
        <a:ext cx="5047579" cy="2141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1A88-BDBA-4E66-8CED-93FE8BD9D011}">
      <dsp:nvSpPr>
        <dsp:cNvPr id="0" name=""/>
        <dsp:cNvSpPr/>
      </dsp:nvSpPr>
      <dsp:spPr>
        <a:xfrm>
          <a:off x="0" y="37174"/>
          <a:ext cx="5510151" cy="100554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defRPr b="1"/>
          </a:pPr>
          <a:r>
            <a:rPr lang="en-US" sz="2300" kern="1200" dirty="0">
              <a:latin typeface="Arial" panose="020B0604020202020204" pitchFamily="34" charset="0"/>
              <a:cs typeface="Arial" panose="020B0604020202020204" pitchFamily="34" charset="0"/>
            </a:rPr>
            <a:t>Petition, schedules, and statement </a:t>
          </a:r>
          <a:br>
            <a:rPr lang="en-US" sz="2300" kern="1200" dirty="0">
              <a:latin typeface="Arial" panose="020B0604020202020204" pitchFamily="34" charset="0"/>
              <a:cs typeface="Arial" panose="020B0604020202020204" pitchFamily="34" charset="0"/>
            </a:rPr>
          </a:br>
          <a:r>
            <a:rPr lang="en-US" sz="2300" kern="1200" dirty="0">
              <a:latin typeface="Arial" panose="020B0604020202020204" pitchFamily="34" charset="0"/>
              <a:cs typeface="Arial" panose="020B0604020202020204" pitchFamily="34" charset="0"/>
            </a:rPr>
            <a:t>of financial affairs filed</a:t>
          </a:r>
        </a:p>
      </dsp:txBody>
      <dsp:txXfrm>
        <a:off x="49087" y="86261"/>
        <a:ext cx="5411977" cy="907370"/>
      </dsp:txXfrm>
    </dsp:sp>
    <dsp:sp modelId="{2F45DE2B-077F-4A48-8C91-8FB2D9ABA97F}">
      <dsp:nvSpPr>
        <dsp:cNvPr id="0" name=""/>
        <dsp:cNvSpPr/>
      </dsp:nvSpPr>
      <dsp:spPr>
        <a:xfrm>
          <a:off x="0" y="1042718"/>
          <a:ext cx="5510151"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47"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inception of automatic stay</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creation of the “estate”</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appointment of trustee</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notice to creditors of case commencement, meeting of creditors, and discharge and claims objections</a:t>
          </a:r>
        </a:p>
      </dsp:txBody>
      <dsp:txXfrm>
        <a:off x="0" y="1042718"/>
        <a:ext cx="5510151" cy="1788480"/>
      </dsp:txXfrm>
    </dsp:sp>
    <dsp:sp modelId="{A6BD9EA6-909F-4221-BCB6-95EB9E4EC33F}">
      <dsp:nvSpPr>
        <dsp:cNvPr id="0" name=""/>
        <dsp:cNvSpPr/>
      </dsp:nvSpPr>
      <dsp:spPr>
        <a:xfrm>
          <a:off x="0" y="2831198"/>
          <a:ext cx="5510151" cy="648582"/>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a:latin typeface="Arial" panose="020B0604020202020204" pitchFamily="34" charset="0"/>
              <a:cs typeface="Arial" panose="020B0604020202020204" pitchFamily="34" charset="0"/>
            </a:rPr>
            <a:t>Meeting of creditors (“341 meeting”)</a:t>
          </a:r>
        </a:p>
      </dsp:txBody>
      <dsp:txXfrm>
        <a:off x="31661" y="2862859"/>
        <a:ext cx="5446829" cy="585260"/>
      </dsp:txXfrm>
    </dsp:sp>
    <dsp:sp modelId="{9A3403C9-DC2B-478D-B431-670035E1A40D}">
      <dsp:nvSpPr>
        <dsp:cNvPr id="0" name=""/>
        <dsp:cNvSpPr/>
      </dsp:nvSpPr>
      <dsp:spPr>
        <a:xfrm>
          <a:off x="0" y="3548901"/>
          <a:ext cx="5510151" cy="644351"/>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a:latin typeface="Arial" panose="020B0604020202020204" pitchFamily="34" charset="0"/>
              <a:cs typeface="Arial" panose="020B0604020202020204" pitchFamily="34" charset="0"/>
            </a:rPr>
            <a:t>Issuance of Discharge</a:t>
          </a:r>
        </a:p>
      </dsp:txBody>
      <dsp:txXfrm>
        <a:off x="31455" y="3580356"/>
        <a:ext cx="5447241" cy="581441"/>
      </dsp:txXfrm>
    </dsp:sp>
    <dsp:sp modelId="{944A1B11-E32D-4F8F-B174-B3B77DAC3828}">
      <dsp:nvSpPr>
        <dsp:cNvPr id="0" name=""/>
        <dsp:cNvSpPr/>
      </dsp:nvSpPr>
      <dsp:spPr>
        <a:xfrm>
          <a:off x="0" y="4262373"/>
          <a:ext cx="5510151" cy="927749"/>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a:latin typeface="Arial" panose="020B0604020202020204" pitchFamily="34" charset="0"/>
              <a:cs typeface="Arial" panose="020B0604020202020204" pitchFamily="34" charset="0"/>
            </a:rPr>
            <a:t>Liquidation of Nonexempt Assets, if any (prevalence of “no asset” cases)</a:t>
          </a:r>
        </a:p>
      </dsp:txBody>
      <dsp:txXfrm>
        <a:off x="45289" y="4307662"/>
        <a:ext cx="5419573" cy="837171"/>
      </dsp:txXfrm>
    </dsp:sp>
    <dsp:sp modelId="{5B245786-762E-442C-84F3-93D91B691C59}">
      <dsp:nvSpPr>
        <dsp:cNvPr id="0" name=""/>
        <dsp:cNvSpPr/>
      </dsp:nvSpPr>
      <dsp:spPr>
        <a:xfrm>
          <a:off x="0" y="5259243"/>
          <a:ext cx="5510151" cy="660016"/>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a:latin typeface="Arial" panose="020B0604020202020204" pitchFamily="34" charset="0"/>
              <a:cs typeface="Arial" panose="020B0604020202020204" pitchFamily="34" charset="0"/>
            </a:rPr>
            <a:t>Closing of case </a:t>
          </a:r>
        </a:p>
      </dsp:txBody>
      <dsp:txXfrm>
        <a:off x="32219" y="5291462"/>
        <a:ext cx="5445713" cy="595578"/>
      </dsp:txXfrm>
    </dsp:sp>
    <dsp:sp modelId="{4480801E-DBA3-DB45-867D-98F1C8EA3B14}">
      <dsp:nvSpPr>
        <dsp:cNvPr id="0" name=""/>
        <dsp:cNvSpPr/>
      </dsp:nvSpPr>
      <dsp:spPr>
        <a:xfrm>
          <a:off x="0" y="5919259"/>
          <a:ext cx="5510151"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47" tIns="22860" rIns="128016" bIns="22860" numCol="1" spcCol="1270" anchor="t" anchorCtr="0">
          <a:noAutofit/>
        </a:bodyPr>
        <a:lstStyle/>
        <a:p>
          <a:pPr marL="171450" lvl="1" indent="-171450" algn="l" defTabSz="800100">
            <a:lnSpc>
              <a:spcPct val="90000"/>
            </a:lnSpc>
            <a:spcBef>
              <a:spcPct val="0"/>
            </a:spcBef>
            <a:spcAft>
              <a:spcPct val="20000"/>
            </a:spcAft>
            <a:buChar char="•"/>
            <a:defRPr b="1"/>
          </a:pPr>
          <a:r>
            <a:rPr lang="en-US" sz="1800" b="0" kern="1200" dirty="0">
              <a:latin typeface="Arial" panose="020B0604020202020204" pitchFamily="34" charset="0"/>
              <a:cs typeface="Arial" panose="020B0604020202020204" pitchFamily="34" charset="0"/>
            </a:rPr>
            <a:t>Note:  The majority of cases are over in about 120 days</a:t>
          </a:r>
        </a:p>
      </dsp:txBody>
      <dsp:txXfrm>
        <a:off x="0" y="5919259"/>
        <a:ext cx="5510151" cy="521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004EF-5CFE-4044-A594-B0B9966C9337}">
      <dsp:nvSpPr>
        <dsp:cNvPr id="0" name=""/>
        <dsp:cNvSpPr/>
      </dsp:nvSpPr>
      <dsp:spPr>
        <a:xfrm>
          <a:off x="0" y="185324"/>
          <a:ext cx="4885203" cy="81080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b="1"/>
          </a:pPr>
          <a:r>
            <a:rPr lang="en-US" sz="2100" kern="1200" dirty="0">
              <a:latin typeface="Arial" panose="020B0604020202020204" pitchFamily="34" charset="0"/>
              <a:cs typeface="Arial" panose="020B0604020202020204" pitchFamily="34" charset="0"/>
            </a:rPr>
            <a:t>Petition, schedules, and statement of financial affairs filed</a:t>
          </a:r>
        </a:p>
      </dsp:txBody>
      <dsp:txXfrm>
        <a:off x="39580" y="224904"/>
        <a:ext cx="4806043" cy="731649"/>
      </dsp:txXfrm>
    </dsp:sp>
    <dsp:sp modelId="{3D9DCF72-FCD4-45BB-9407-72A4AD717054}">
      <dsp:nvSpPr>
        <dsp:cNvPr id="0" name=""/>
        <dsp:cNvSpPr/>
      </dsp:nvSpPr>
      <dsp:spPr>
        <a:xfrm>
          <a:off x="0" y="996134"/>
          <a:ext cx="4885203"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inception of automatic stay</a:t>
          </a: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creation of the “estate,” but debtor remains in possession</a:t>
          </a: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appointment of trustee</a:t>
          </a: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notice to creditors of case commencement, meeting of creditors, and discharge and claims objections</a:t>
          </a:r>
        </a:p>
      </dsp:txBody>
      <dsp:txXfrm>
        <a:off x="0" y="996134"/>
        <a:ext cx="4885203" cy="1695330"/>
      </dsp:txXfrm>
    </dsp:sp>
    <dsp:sp modelId="{5BEBDC7E-3524-4BC1-96F7-475C7F70AF99}">
      <dsp:nvSpPr>
        <dsp:cNvPr id="0" name=""/>
        <dsp:cNvSpPr/>
      </dsp:nvSpPr>
      <dsp:spPr>
        <a:xfrm>
          <a:off x="0" y="2691464"/>
          <a:ext cx="4885203" cy="589110"/>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b="1"/>
          </a:pPr>
          <a:r>
            <a:rPr lang="en-US" sz="2100" kern="1200" dirty="0">
              <a:latin typeface="Arial" panose="020B0604020202020204" pitchFamily="34" charset="0"/>
              <a:cs typeface="Arial" panose="020B0604020202020204" pitchFamily="34" charset="0"/>
            </a:rPr>
            <a:t>Filing of plan</a:t>
          </a:r>
        </a:p>
      </dsp:txBody>
      <dsp:txXfrm>
        <a:off x="28758" y="2720222"/>
        <a:ext cx="4827687" cy="531594"/>
      </dsp:txXfrm>
    </dsp:sp>
    <dsp:sp modelId="{42227490-6172-4D78-AFA8-EE5AE11ABB27}">
      <dsp:nvSpPr>
        <dsp:cNvPr id="0" name=""/>
        <dsp:cNvSpPr/>
      </dsp:nvSpPr>
      <dsp:spPr>
        <a:xfrm>
          <a:off x="0" y="3341054"/>
          <a:ext cx="4885203" cy="616466"/>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b="1"/>
          </a:pPr>
          <a:r>
            <a:rPr lang="en-US" sz="2100" kern="1200">
              <a:latin typeface="Arial" panose="020B0604020202020204" pitchFamily="34" charset="0"/>
              <a:cs typeface="Arial" panose="020B0604020202020204" pitchFamily="34" charset="0"/>
            </a:rPr>
            <a:t>Meeting of creditors (“341 meeting”)</a:t>
          </a:r>
        </a:p>
      </dsp:txBody>
      <dsp:txXfrm>
        <a:off x="30093" y="3371147"/>
        <a:ext cx="4825017" cy="556280"/>
      </dsp:txXfrm>
    </dsp:sp>
    <dsp:sp modelId="{DE767D48-1ED3-47C0-867C-6E74FFAE5FD7}">
      <dsp:nvSpPr>
        <dsp:cNvPr id="0" name=""/>
        <dsp:cNvSpPr/>
      </dsp:nvSpPr>
      <dsp:spPr>
        <a:xfrm>
          <a:off x="0" y="4018001"/>
          <a:ext cx="4885203" cy="810809"/>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b="1"/>
          </a:pPr>
          <a:r>
            <a:rPr lang="en-US" sz="2100" kern="1200">
              <a:latin typeface="Arial" panose="020B0604020202020204" pitchFamily="34" charset="0"/>
              <a:cs typeface="Arial" panose="020B0604020202020204" pitchFamily="34" charset="0"/>
            </a:rPr>
            <a:t>Plan confirmation and performance over up to five years (trustee’s role)</a:t>
          </a:r>
        </a:p>
      </dsp:txBody>
      <dsp:txXfrm>
        <a:off x="39580" y="4057581"/>
        <a:ext cx="4806043" cy="731649"/>
      </dsp:txXfrm>
    </dsp:sp>
    <dsp:sp modelId="{FDEC6EAB-E57F-4A89-9A79-F21E219E6B5C}">
      <dsp:nvSpPr>
        <dsp:cNvPr id="0" name=""/>
        <dsp:cNvSpPr/>
      </dsp:nvSpPr>
      <dsp:spPr>
        <a:xfrm>
          <a:off x="0" y="4889291"/>
          <a:ext cx="4885203" cy="810809"/>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b="1"/>
          </a:pPr>
          <a:r>
            <a:rPr lang="en-US" sz="2100" kern="1200" dirty="0">
              <a:latin typeface="Arial" panose="020B0604020202020204" pitchFamily="34" charset="0"/>
              <a:cs typeface="Arial" panose="020B0604020202020204" pitchFamily="34" charset="0"/>
            </a:rPr>
            <a:t>Discharge issued when plan payments are complete</a:t>
          </a:r>
        </a:p>
      </dsp:txBody>
      <dsp:txXfrm>
        <a:off x="39580" y="4928871"/>
        <a:ext cx="4806043" cy="731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1489F-77D0-496B-9E39-27C24CFF8109}">
      <dsp:nvSpPr>
        <dsp:cNvPr id="0" name=""/>
        <dsp:cNvSpPr/>
      </dsp:nvSpPr>
      <dsp:spPr>
        <a:xfrm>
          <a:off x="0" y="1805"/>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62349-F1CC-4268-9D18-84B5149102D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402B01-EEA3-449B-964F-F896014A5D62}">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rial" panose="020B0604020202020204" pitchFamily="34" charset="0"/>
              <a:cs typeface="Arial" panose="020B0604020202020204" pitchFamily="34" charset="0"/>
            </a:rPr>
            <a:t>Means test and “abuse” standards compel some debtors to file under Chapter 13 (rather than Chapter 7)</a:t>
          </a:r>
        </a:p>
      </dsp:txBody>
      <dsp:txXfrm>
        <a:off x="1057183" y="1805"/>
        <a:ext cx="6829516" cy="915310"/>
      </dsp:txXfrm>
    </dsp:sp>
    <dsp:sp modelId="{598F20C6-224D-4F61-B4EB-0CD0DC1D6594}">
      <dsp:nvSpPr>
        <dsp:cNvPr id="0" name=""/>
        <dsp:cNvSpPr/>
      </dsp:nvSpPr>
      <dsp:spPr>
        <a:xfrm>
          <a:off x="0" y="1145944"/>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E3002-798D-4264-9FFC-0BBC61F7D55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A89959-D49E-4223-9B27-9057A0EB79E4}">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rial" panose="020B0604020202020204" pitchFamily="34" charset="0"/>
              <a:cs typeface="Arial" panose="020B0604020202020204" pitchFamily="34" charset="0"/>
            </a:rPr>
            <a:t>Chapter 13 debtors can cure defaulted secured debts over plan term</a:t>
          </a:r>
        </a:p>
      </dsp:txBody>
      <dsp:txXfrm>
        <a:off x="1057183" y="1145944"/>
        <a:ext cx="6829516" cy="915310"/>
      </dsp:txXfrm>
    </dsp:sp>
    <dsp:sp modelId="{EA606235-EE20-435A-AF5E-CA11D02F5F6B}">
      <dsp:nvSpPr>
        <dsp:cNvPr id="0" name=""/>
        <dsp:cNvSpPr/>
      </dsp:nvSpPr>
      <dsp:spPr>
        <a:xfrm>
          <a:off x="0" y="2290082"/>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089DF-644C-4986-AD6D-734AA272351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1212E2-6AA2-45AB-9FEA-2FE211524D78}">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rial" panose="020B0604020202020204" pitchFamily="34" charset="0"/>
              <a:cs typeface="Arial" panose="020B0604020202020204" pitchFamily="34" charset="0"/>
            </a:rPr>
            <a:t>Chapter 13 debtors can pay delinquent taxes over five years with no postpetition interest</a:t>
          </a:r>
        </a:p>
      </dsp:txBody>
      <dsp:txXfrm>
        <a:off x="1057183" y="2290082"/>
        <a:ext cx="6829516" cy="915310"/>
      </dsp:txXfrm>
    </dsp:sp>
    <dsp:sp modelId="{F9EE8D2C-D49E-4296-8D10-5F77E94FFC6B}">
      <dsp:nvSpPr>
        <dsp:cNvPr id="0" name=""/>
        <dsp:cNvSpPr/>
      </dsp:nvSpPr>
      <dsp:spPr>
        <a:xfrm>
          <a:off x="0" y="3434221"/>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39BD6-6A64-4A0A-B5B2-C753C257220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D31A0-5F48-4AB3-BC26-6EF59FE21212}">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rial" panose="020B0604020202020204" pitchFamily="34" charset="0"/>
              <a:cs typeface="Arial" panose="020B0604020202020204" pitchFamily="34" charset="0"/>
            </a:rPr>
            <a:t>Chapter 13 debtors get a slightly broader discharge</a:t>
          </a:r>
        </a:p>
      </dsp:txBody>
      <dsp:txXfrm>
        <a:off x="1057183" y="3434221"/>
        <a:ext cx="6829516" cy="915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3C699-88FF-4F70-8519-D92749B5B305}">
      <dsp:nvSpPr>
        <dsp:cNvPr id="0" name=""/>
        <dsp:cNvSpPr/>
      </dsp:nvSpPr>
      <dsp:spPr>
        <a:xfrm>
          <a:off x="552312" y="568002"/>
          <a:ext cx="309841" cy="309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427C0-8CC2-437A-AC0B-86D5961B0081}">
      <dsp:nvSpPr>
        <dsp:cNvPr id="0" name=""/>
        <dsp:cNvSpPr/>
      </dsp:nvSpPr>
      <dsp:spPr>
        <a:xfrm>
          <a:off x="10870" y="1098463"/>
          <a:ext cx="1427349" cy="166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latin typeface="Arial" panose="020B0604020202020204" pitchFamily="34" charset="0"/>
              <a:cs typeface="Arial" panose="020B0604020202020204" pitchFamily="34" charset="0"/>
            </a:rPr>
            <a:t>The automatic stay protects the estate, the debtor, and their property</a:t>
          </a:r>
          <a:r>
            <a:rPr lang="en-US" sz="1600" kern="1200" dirty="0">
              <a:latin typeface="Arial" panose="020B0604020202020204" pitchFamily="34" charset="0"/>
              <a:cs typeface="Arial" panose="020B0604020202020204" pitchFamily="34" charset="0"/>
            </a:rPr>
            <a:t>. </a:t>
          </a:r>
        </a:p>
      </dsp:txBody>
      <dsp:txXfrm>
        <a:off x="10870" y="1098463"/>
        <a:ext cx="1427349" cy="1664783"/>
      </dsp:txXfrm>
    </dsp:sp>
    <dsp:sp modelId="{8F283015-566A-442A-9862-7142F3ECCDBE}">
      <dsp:nvSpPr>
        <dsp:cNvPr id="0" name=""/>
        <dsp:cNvSpPr/>
      </dsp:nvSpPr>
      <dsp:spPr>
        <a:xfrm>
          <a:off x="276479" y="3785269"/>
          <a:ext cx="885260" cy="456363"/>
        </a:xfrm>
        <a:prstGeom prst="rect">
          <a:avLst/>
        </a:prstGeom>
        <a:noFill/>
        <a:ln>
          <a:noFill/>
        </a:ln>
        <a:effectLst/>
      </dsp:spPr>
      <dsp:style>
        <a:lnRef idx="0">
          <a:scrgbClr r="0" g="0" b="0"/>
        </a:lnRef>
        <a:fillRef idx="0">
          <a:scrgbClr r="0" g="0" b="0"/>
        </a:fillRef>
        <a:effectRef idx="0">
          <a:scrgbClr r="0" g="0" b="0"/>
        </a:effectRef>
        <a:fontRef idx="minor"/>
      </dsp:style>
    </dsp:sp>
    <dsp:sp modelId="{90934BFC-DEA5-4C54-866A-6A28F06E7CEB}">
      <dsp:nvSpPr>
        <dsp:cNvPr id="0" name=""/>
        <dsp:cNvSpPr/>
      </dsp:nvSpPr>
      <dsp:spPr>
        <a:xfrm>
          <a:off x="2300012" y="518616"/>
          <a:ext cx="309841" cy="309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F61144-C287-4D05-BF60-2C87067377BD}">
      <dsp:nvSpPr>
        <dsp:cNvPr id="0" name=""/>
        <dsp:cNvSpPr/>
      </dsp:nvSpPr>
      <dsp:spPr>
        <a:xfrm>
          <a:off x="2029614" y="1049076"/>
          <a:ext cx="885260" cy="166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latin typeface="Arial" panose="020B0604020202020204" pitchFamily="34" charset="0"/>
              <a:cs typeface="Arial" panose="020B0604020202020204" pitchFamily="34" charset="0"/>
            </a:rPr>
            <a:t>It does </a:t>
          </a:r>
          <a:r>
            <a:rPr lang="en-US" sz="1800" b="1" kern="1200" dirty="0">
              <a:latin typeface="Arial" panose="020B0604020202020204" pitchFamily="34" charset="0"/>
              <a:cs typeface="Arial" panose="020B0604020202020204" pitchFamily="34" charset="0"/>
            </a:rPr>
            <a:t>not</a:t>
          </a:r>
          <a:r>
            <a:rPr lang="en-US" sz="1800" kern="1200" dirty="0">
              <a:latin typeface="Arial" panose="020B0604020202020204" pitchFamily="34" charset="0"/>
              <a:cs typeface="Arial" panose="020B0604020202020204" pitchFamily="34" charset="0"/>
            </a:rPr>
            <a:t> protect: </a:t>
          </a:r>
        </a:p>
      </dsp:txBody>
      <dsp:txXfrm>
        <a:off x="2029614" y="1049076"/>
        <a:ext cx="885260" cy="1664783"/>
      </dsp:txXfrm>
    </dsp:sp>
    <dsp:sp modelId="{B2607E31-4FA5-4D88-B406-E9416EAAF11A}">
      <dsp:nvSpPr>
        <dsp:cNvPr id="0" name=""/>
        <dsp:cNvSpPr/>
      </dsp:nvSpPr>
      <dsp:spPr>
        <a:xfrm>
          <a:off x="1803514" y="1901232"/>
          <a:ext cx="1758207" cy="65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ts val="500"/>
            </a:spcAft>
            <a:buNone/>
          </a:pPr>
          <a:r>
            <a:rPr lang="en-US" sz="1600" kern="1200" dirty="0">
              <a:latin typeface="Arial" panose="020B0604020202020204" pitchFamily="34" charset="0"/>
              <a:cs typeface="Arial" panose="020B0604020202020204" pitchFamily="34" charset="0"/>
            </a:rPr>
            <a:t>(a) cosigners or guarantors </a:t>
          </a:r>
        </a:p>
        <a:p>
          <a:pPr marL="0" lvl="0" indent="0" algn="l" defTabSz="711200">
            <a:lnSpc>
              <a:spcPct val="100000"/>
            </a:lnSpc>
            <a:spcBef>
              <a:spcPct val="0"/>
            </a:spcBef>
            <a:spcAft>
              <a:spcPts val="500"/>
            </a:spcAft>
            <a:buNone/>
          </a:pPr>
          <a:r>
            <a:rPr lang="en-US" sz="1600" kern="1200" dirty="0">
              <a:latin typeface="Arial" panose="020B0604020202020204" pitchFamily="34" charset="0"/>
              <a:cs typeface="Arial" panose="020B0604020202020204" pitchFamily="34" charset="0"/>
            </a:rPr>
            <a:t>(b) accommodation mortgagors</a:t>
          </a:r>
        </a:p>
        <a:p>
          <a:pPr marL="0" lvl="0" indent="0" algn="l" defTabSz="711200">
            <a:lnSpc>
              <a:spcPct val="100000"/>
            </a:lnSpc>
            <a:spcBef>
              <a:spcPct val="0"/>
            </a:spcBef>
            <a:spcAft>
              <a:spcPts val="500"/>
            </a:spcAft>
            <a:buNone/>
          </a:pPr>
          <a:r>
            <a:rPr lang="en-US" sz="1600" kern="1200" dirty="0">
              <a:latin typeface="Arial" panose="020B0604020202020204" pitchFamily="34" charset="0"/>
              <a:cs typeface="Arial" panose="020B0604020202020204" pitchFamily="34" charset="0"/>
            </a:rPr>
            <a:t>(c) codefendants, joint tortfeasors, etc.</a:t>
          </a:r>
        </a:p>
        <a:p>
          <a:pPr marL="0" lvl="0" indent="0" algn="l" defTabSz="711200">
            <a:lnSpc>
              <a:spcPct val="100000"/>
            </a:lnSpc>
            <a:spcBef>
              <a:spcPct val="0"/>
            </a:spcBef>
            <a:spcAft>
              <a:spcPts val="500"/>
            </a:spcAft>
            <a:buNone/>
          </a:pPr>
          <a:r>
            <a:rPr lang="en-US" sz="1600" kern="1200" dirty="0">
              <a:latin typeface="Arial" panose="020B0604020202020204" pitchFamily="34" charset="0"/>
              <a:cs typeface="Arial" panose="020B0604020202020204" pitchFamily="34" charset="0"/>
            </a:rPr>
            <a:t>(d) a corporation, if only the shareholder files a petition</a:t>
          </a:r>
        </a:p>
        <a:p>
          <a:pPr marL="0" lvl="0" indent="0" algn="l" defTabSz="711200">
            <a:lnSpc>
              <a:spcPct val="100000"/>
            </a:lnSpc>
            <a:spcBef>
              <a:spcPct val="0"/>
            </a:spcBef>
            <a:spcAft>
              <a:spcPts val="500"/>
            </a:spcAft>
            <a:buNone/>
          </a:pPr>
          <a:r>
            <a:rPr lang="en-US" sz="1600" kern="1200" dirty="0">
              <a:latin typeface="Arial" panose="020B0604020202020204" pitchFamily="34" charset="0"/>
              <a:cs typeface="Arial" panose="020B0604020202020204" pitchFamily="34" charset="0"/>
            </a:rPr>
            <a:t>(e) the shareholders, if only the corporation files a petition</a:t>
          </a:r>
        </a:p>
      </dsp:txBody>
      <dsp:txXfrm>
        <a:off x="1803514" y="1901232"/>
        <a:ext cx="1758207" cy="653909"/>
      </dsp:txXfrm>
    </dsp:sp>
    <dsp:sp modelId="{C93EA948-1101-407A-B18F-7088FF3620A9}">
      <dsp:nvSpPr>
        <dsp:cNvPr id="0" name=""/>
        <dsp:cNvSpPr/>
      </dsp:nvSpPr>
      <dsp:spPr>
        <a:xfrm>
          <a:off x="4023503" y="568002"/>
          <a:ext cx="309841" cy="309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8BEE8D-F7E8-43BF-B11C-4D3324FFBD69}">
      <dsp:nvSpPr>
        <dsp:cNvPr id="0" name=""/>
        <dsp:cNvSpPr/>
      </dsp:nvSpPr>
      <dsp:spPr>
        <a:xfrm>
          <a:off x="3506267" y="1098463"/>
          <a:ext cx="1378935" cy="166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latin typeface="Arial" panose="020B0604020202020204" pitchFamily="34" charset="0"/>
              <a:cs typeface="Arial" panose="020B0604020202020204" pitchFamily="34" charset="0"/>
            </a:rPr>
            <a:t>But there are exceptions! </a:t>
          </a:r>
        </a:p>
      </dsp:txBody>
      <dsp:txXfrm>
        <a:off x="3506267" y="1098463"/>
        <a:ext cx="1378935" cy="1664783"/>
      </dsp:txXfrm>
    </dsp:sp>
    <dsp:sp modelId="{386E9072-6B92-476B-ABB3-34E537475A89}">
      <dsp:nvSpPr>
        <dsp:cNvPr id="0" name=""/>
        <dsp:cNvSpPr/>
      </dsp:nvSpPr>
      <dsp:spPr>
        <a:xfrm>
          <a:off x="3747670" y="3785269"/>
          <a:ext cx="885260" cy="4563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E1FC4-B9A7-4019-BF00-7529CF6B39B6}">
      <dsp:nvSpPr>
        <dsp:cNvPr id="0" name=""/>
        <dsp:cNvSpPr/>
      </dsp:nvSpPr>
      <dsp:spPr>
        <a:xfrm>
          <a:off x="1843" y="36980"/>
          <a:ext cx="785531" cy="785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7B5C1-8616-498C-8E0E-7DB4B75DB888}">
      <dsp:nvSpPr>
        <dsp:cNvPr id="0" name=""/>
        <dsp:cNvSpPr/>
      </dsp:nvSpPr>
      <dsp:spPr>
        <a:xfrm>
          <a:off x="1843" y="1072404"/>
          <a:ext cx="2244375" cy="348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Arial" panose="020B0604020202020204" pitchFamily="34" charset="0"/>
              <a:cs typeface="Arial" panose="020B0604020202020204" pitchFamily="34" charset="0"/>
            </a:rPr>
            <a:t>The automatic stay applies throughout litigation, including appeals.</a:t>
          </a:r>
        </a:p>
      </dsp:txBody>
      <dsp:txXfrm>
        <a:off x="1843" y="1072404"/>
        <a:ext cx="2244375" cy="3485531"/>
      </dsp:txXfrm>
    </dsp:sp>
    <dsp:sp modelId="{82DB2761-FCA3-4CEA-A5A1-115D83010D73}">
      <dsp:nvSpPr>
        <dsp:cNvPr id="0" name=""/>
        <dsp:cNvSpPr/>
      </dsp:nvSpPr>
      <dsp:spPr>
        <a:xfrm>
          <a:off x="1843" y="4674165"/>
          <a:ext cx="2244375" cy="1174279"/>
        </a:xfrm>
        <a:prstGeom prst="rect">
          <a:avLst/>
        </a:prstGeom>
        <a:noFill/>
        <a:ln>
          <a:noFill/>
        </a:ln>
        <a:effectLst/>
      </dsp:spPr>
      <dsp:style>
        <a:lnRef idx="0">
          <a:scrgbClr r="0" g="0" b="0"/>
        </a:lnRef>
        <a:fillRef idx="0">
          <a:scrgbClr r="0" g="0" b="0"/>
        </a:fillRef>
        <a:effectRef idx="0">
          <a:scrgbClr r="0" g="0" b="0"/>
        </a:effectRef>
        <a:fontRef idx="minor"/>
      </dsp:style>
    </dsp:sp>
    <dsp:sp modelId="{2B0B2717-6A06-406E-91C6-4ABDCEB7A6D2}">
      <dsp:nvSpPr>
        <dsp:cNvPr id="0" name=""/>
        <dsp:cNvSpPr/>
      </dsp:nvSpPr>
      <dsp:spPr>
        <a:xfrm>
          <a:off x="2638984" y="36980"/>
          <a:ext cx="785531" cy="785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DEC8C5-40E9-489C-811E-9F6EDA8172BE}">
      <dsp:nvSpPr>
        <dsp:cNvPr id="0" name=""/>
        <dsp:cNvSpPr/>
      </dsp:nvSpPr>
      <dsp:spPr>
        <a:xfrm>
          <a:off x="2638984" y="1072404"/>
          <a:ext cx="2244375" cy="348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Arial" panose="020B0604020202020204" pitchFamily="34" charset="0"/>
              <a:cs typeface="Arial" panose="020B0604020202020204" pitchFamily="34" charset="0"/>
            </a:rPr>
            <a:t>If there is a statute of limitations or other deadline to commence or continue a civil action, other than in bankruptcy court, and the action is stayed against the debtor (or, if applicable, a </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co-debtor), then: </a:t>
          </a:r>
        </a:p>
        <a:p>
          <a:pPr marL="0" lvl="0" indent="0" algn="l" defTabSz="800100">
            <a:spcBef>
              <a:spcPct val="0"/>
            </a:spcBef>
            <a:spcAft>
              <a:spcPct val="35000"/>
            </a:spcAft>
            <a:buNone/>
            <a:defRPr b="1"/>
          </a:pPr>
          <a:endParaRPr lang="en-US" sz="1400" kern="1200" dirty="0"/>
        </a:p>
      </dsp:txBody>
      <dsp:txXfrm>
        <a:off x="2638984" y="1072404"/>
        <a:ext cx="2244375" cy="3485531"/>
      </dsp:txXfrm>
    </dsp:sp>
    <dsp:sp modelId="{234802E6-8087-4C73-AA29-A32A823CFCA4}">
      <dsp:nvSpPr>
        <dsp:cNvPr id="0" name=""/>
        <dsp:cNvSpPr/>
      </dsp:nvSpPr>
      <dsp:spPr>
        <a:xfrm>
          <a:off x="2640824" y="4424513"/>
          <a:ext cx="2244375" cy="117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the period is tolled until the later of the actual deadline or 30 days after notice of the termination or expiration of the stay.</a:t>
          </a:r>
        </a:p>
      </dsp:txBody>
      <dsp:txXfrm>
        <a:off x="2640824" y="4424513"/>
        <a:ext cx="2244375" cy="11742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310FF-5978-4E85-BBF5-5C488089DFF2}">
      <dsp:nvSpPr>
        <dsp:cNvPr id="0" name=""/>
        <dsp:cNvSpPr/>
      </dsp:nvSpPr>
      <dsp:spPr>
        <a:xfrm>
          <a:off x="514936" y="292793"/>
          <a:ext cx="892162" cy="8921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03D080-12BD-4D24-AA6E-2F63E7E34743}">
      <dsp:nvSpPr>
        <dsp:cNvPr id="0" name=""/>
        <dsp:cNvSpPr/>
      </dsp:nvSpPr>
      <dsp:spPr>
        <a:xfrm>
          <a:off x="0" y="1587771"/>
          <a:ext cx="1982584"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Preclusion principles apply in bankruptcy</a:t>
          </a:r>
        </a:p>
      </dsp:txBody>
      <dsp:txXfrm>
        <a:off x="0" y="1587771"/>
        <a:ext cx="1982584" cy="1665000"/>
      </dsp:txXfrm>
    </dsp:sp>
    <dsp:sp modelId="{98E61DEC-C0B4-4E16-BDD1-0F028CEF3962}">
      <dsp:nvSpPr>
        <dsp:cNvPr id="0" name=""/>
        <dsp:cNvSpPr/>
      </dsp:nvSpPr>
      <dsp:spPr>
        <a:xfrm>
          <a:off x="3375263" y="304667"/>
          <a:ext cx="892162" cy="8921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15A8B-4E78-4948-9BCC-4A9D690A9DCC}">
      <dsp:nvSpPr>
        <dsp:cNvPr id="0" name=""/>
        <dsp:cNvSpPr/>
      </dsp:nvSpPr>
      <dsp:spPr>
        <a:xfrm>
          <a:off x="2529413" y="1515626"/>
          <a:ext cx="2583862"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State court finding of common-law fraud, award of punitive damages, etc., may result in </a:t>
          </a:r>
          <a:r>
            <a:rPr lang="en-US" sz="2100" kern="1200" dirty="0" err="1">
              <a:latin typeface="Arial" panose="020B0604020202020204" pitchFamily="34" charset="0"/>
              <a:cs typeface="Arial" panose="020B0604020202020204" pitchFamily="34" charset="0"/>
            </a:rPr>
            <a:t>nondischargeability</a:t>
          </a:r>
          <a:endParaRPr lang="en-US" sz="2100" kern="1200" dirty="0">
            <a:latin typeface="Arial" panose="020B0604020202020204" pitchFamily="34" charset="0"/>
            <a:cs typeface="Arial" panose="020B0604020202020204" pitchFamily="34" charset="0"/>
          </a:endParaRPr>
        </a:p>
      </dsp:txBody>
      <dsp:txXfrm>
        <a:off x="2529413" y="1515626"/>
        <a:ext cx="2583862" cy="1665000"/>
      </dsp:txXfrm>
    </dsp:sp>
    <dsp:sp modelId="{47397AAE-3B4A-45C9-961F-1DEA4C52A8FE}">
      <dsp:nvSpPr>
        <dsp:cNvPr id="0" name=""/>
        <dsp:cNvSpPr/>
      </dsp:nvSpPr>
      <dsp:spPr>
        <a:xfrm>
          <a:off x="6113969" y="355039"/>
          <a:ext cx="892162" cy="8921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F7D3E6-B928-453B-86DA-0D6CBF3B9F95}">
      <dsp:nvSpPr>
        <dsp:cNvPr id="0" name=""/>
        <dsp:cNvSpPr/>
      </dsp:nvSpPr>
      <dsp:spPr>
        <a:xfrm>
          <a:off x="5660104" y="1587771"/>
          <a:ext cx="1982584"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Precise findings are critical in the order, judgment, or jury verdict form</a:t>
          </a:r>
        </a:p>
      </dsp:txBody>
      <dsp:txXfrm>
        <a:off x="5660104" y="1587771"/>
        <a:ext cx="1982584" cy="166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56093-FF13-4AB9-8EE5-758C188C6FA8}"/>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DF0E218-5849-4209-807C-926BB63E5F62}"/>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9C6E3BF-C3E5-4D71-8CDF-74E16371E3C8}" type="datetimeFigureOut">
              <a:rPr lang="en-US" smtClean="0"/>
              <a:t>12/2/20</a:t>
            </a:fld>
            <a:endParaRPr lang="en-US"/>
          </a:p>
        </p:txBody>
      </p:sp>
      <p:sp>
        <p:nvSpPr>
          <p:cNvPr id="4" name="Footer Placeholder 3">
            <a:extLst>
              <a:ext uri="{FF2B5EF4-FFF2-40B4-BE49-F238E27FC236}">
                <a16:creationId xmlns:a16="http://schemas.microsoft.com/office/drawing/2014/main" id="{A49F3C08-C1CA-4781-99B9-D7228F362151}"/>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0A4871-3E7F-403A-A112-C3AF40CE36DF}"/>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87D9F13-DA0C-42A4-8701-E153A6B00304}" type="slidenum">
              <a:rPr lang="en-US" smtClean="0"/>
              <a:t>‹#›</a:t>
            </a:fld>
            <a:endParaRPr lang="en-US"/>
          </a:p>
        </p:txBody>
      </p:sp>
    </p:spTree>
    <p:extLst>
      <p:ext uri="{BB962C8B-B14F-4D97-AF65-F5344CB8AC3E}">
        <p14:creationId xmlns:p14="http://schemas.microsoft.com/office/powerpoint/2010/main" val="385800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706BAB9C-457D-4DCD-818B-40313547B72F}" type="datetimeFigureOut">
              <a:rPr lang="en-US" smtClean="0"/>
              <a:t>12/2/20</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A836D5B6-5D01-4DEB-8F4F-4AEAFED8D0C4}" type="slidenum">
              <a:rPr lang="en-US" smtClean="0"/>
              <a:t>‹#›</a:t>
            </a:fld>
            <a:endParaRPr lang="en-US"/>
          </a:p>
        </p:txBody>
      </p:sp>
    </p:spTree>
    <p:extLst>
      <p:ext uri="{BB962C8B-B14F-4D97-AF65-F5344CB8AC3E}">
        <p14:creationId xmlns:p14="http://schemas.microsoft.com/office/powerpoint/2010/main" val="152509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jc.gov/content/326128/navigating-chapter-9-bankruptcy-co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This presentation was greatly benefitted by the following individuals, who reviewed an earlier draft of the presentation: Hon. Shon Hastings, Hon. Craig Whitley, Hon. Cate </a:t>
            </a:r>
            <a:r>
              <a:rPr lang="en-US" dirty="0" err="1"/>
              <a:t>Furay</a:t>
            </a:r>
            <a:r>
              <a:rPr lang="en-US" dirty="0"/>
              <a:t>, Hon. Charles L. Nail, Jr., Hon. Ashely Chan, Hon. Robert </a:t>
            </a:r>
            <a:r>
              <a:rPr lang="en-US" dirty="0" err="1"/>
              <a:t>Kressel</a:t>
            </a:r>
            <a:r>
              <a:rPr lang="en-US" dirty="0"/>
              <a:t>, Hon. Robert Drain, Hon. Diane Finkle, Hon. Robert </a:t>
            </a:r>
            <a:r>
              <a:rPr lang="en-US" dirty="0" err="1"/>
              <a:t>Faris</a:t>
            </a:r>
            <a:r>
              <a:rPr lang="en-US" dirty="0"/>
              <a:t>, Elizabeth Wiggins, and Brian Lynch. The presentation utilizes and expands on prior educational materials provided alongside interviews held by Dr. Jason Cantone with: Hon. Dan Collins, Hon. Brian Davis, Hon. Robert </a:t>
            </a:r>
            <a:r>
              <a:rPr lang="en-US" dirty="0" err="1"/>
              <a:t>Faris</a:t>
            </a:r>
            <a:r>
              <a:rPr lang="en-US" dirty="0"/>
              <a:t>, Hon. Cate </a:t>
            </a:r>
            <a:r>
              <a:rPr lang="en-US" dirty="0" err="1"/>
              <a:t>Furay</a:t>
            </a:r>
            <a:r>
              <a:rPr lang="en-US" dirty="0"/>
              <a:t>, Hon. Martin Glenn, Hon. A. Benjamin </a:t>
            </a:r>
            <a:r>
              <a:rPr lang="en-US" dirty="0" err="1"/>
              <a:t>Goldgar</a:t>
            </a:r>
            <a:r>
              <a:rPr lang="en-US" dirty="0"/>
              <a:t>, Hon. Mary Gorman, Hon. Laurel </a:t>
            </a:r>
            <a:r>
              <a:rPr lang="en-US" dirty="0" err="1"/>
              <a:t>Isicoff</a:t>
            </a:r>
            <a:r>
              <a:rPr lang="en-US" dirty="0"/>
              <a:t>, Hon. Catherine McEwen, Hon. Robyn Moberly, Hon. Mindy Mora, Hon. Chris </a:t>
            </a:r>
            <a:r>
              <a:rPr lang="en-US" dirty="0" err="1"/>
              <a:t>Panos</a:t>
            </a:r>
            <a:r>
              <a:rPr lang="en-US" dirty="0"/>
              <a:t>, Hon. Laura Taylor, and Ann M. Anderson. This presentation was made better by all of these individuals, as well as the Judicial Conference Committee on Federal-State Jurisdiction. </a:t>
            </a:r>
          </a:p>
        </p:txBody>
      </p:sp>
      <p:sp>
        <p:nvSpPr>
          <p:cNvPr id="4" name="Slide Number Placeholder 3"/>
          <p:cNvSpPr>
            <a:spLocks noGrp="1"/>
          </p:cNvSpPr>
          <p:nvPr>
            <p:ph type="sldNum" sz="quarter" idx="10"/>
          </p:nvPr>
        </p:nvSpPr>
        <p:spPr/>
        <p:txBody>
          <a:bodyPr/>
          <a:lstStyle/>
          <a:p>
            <a:fld id="{A836D5B6-5D01-4DEB-8F4F-4AEAFED8D0C4}" type="slidenum">
              <a:rPr lang="en-US" smtClean="0"/>
              <a:t>1</a:t>
            </a:fld>
            <a:endParaRPr lang="en-US"/>
          </a:p>
        </p:txBody>
      </p:sp>
    </p:spTree>
    <p:extLst>
      <p:ext uri="{BB962C8B-B14F-4D97-AF65-F5344CB8AC3E}">
        <p14:creationId xmlns:p14="http://schemas.microsoft.com/office/powerpoint/2010/main" val="103922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11</a:t>
            </a:fld>
            <a:endParaRPr lang="en-US"/>
          </a:p>
        </p:txBody>
      </p:sp>
    </p:spTree>
    <p:extLst>
      <p:ext uri="{BB962C8B-B14F-4D97-AF65-F5344CB8AC3E}">
        <p14:creationId xmlns:p14="http://schemas.microsoft.com/office/powerpoint/2010/main" val="125993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12</a:t>
            </a:fld>
            <a:endParaRPr lang="en-US"/>
          </a:p>
        </p:txBody>
      </p:sp>
    </p:spTree>
    <p:extLst>
      <p:ext uri="{BB962C8B-B14F-4D97-AF65-F5344CB8AC3E}">
        <p14:creationId xmlns:p14="http://schemas.microsoft.com/office/powerpoint/2010/main" val="106778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13</a:t>
            </a:fld>
            <a:endParaRPr lang="en-US"/>
          </a:p>
        </p:txBody>
      </p:sp>
    </p:spTree>
    <p:extLst>
      <p:ext uri="{BB962C8B-B14F-4D97-AF65-F5344CB8AC3E}">
        <p14:creationId xmlns:p14="http://schemas.microsoft.com/office/powerpoint/2010/main" val="375762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hlinkClick r:id="rId3"/>
              </a:rPr>
              <a:t>https://www.fjc.gov/content/326128/navigating-chapter-9-bankruptcy-code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14</a:t>
            </a:fld>
            <a:endParaRPr lang="en-US"/>
          </a:p>
        </p:txBody>
      </p:sp>
    </p:spTree>
    <p:extLst>
      <p:ext uri="{BB962C8B-B14F-4D97-AF65-F5344CB8AC3E}">
        <p14:creationId xmlns:p14="http://schemas.microsoft.com/office/powerpoint/2010/main" val="47410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15</a:t>
            </a:fld>
            <a:endParaRPr lang="en-US"/>
          </a:p>
        </p:txBody>
      </p:sp>
    </p:spTree>
    <p:extLst>
      <p:ext uri="{BB962C8B-B14F-4D97-AF65-F5344CB8AC3E}">
        <p14:creationId xmlns:p14="http://schemas.microsoft.com/office/powerpoint/2010/main" val="376110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16</a:t>
            </a:fld>
            <a:endParaRPr lang="en-US"/>
          </a:p>
        </p:txBody>
      </p:sp>
    </p:spTree>
    <p:extLst>
      <p:ext uri="{BB962C8B-B14F-4D97-AF65-F5344CB8AC3E}">
        <p14:creationId xmlns:p14="http://schemas.microsoft.com/office/powerpoint/2010/main" val="2234515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17</a:t>
            </a:fld>
            <a:endParaRPr lang="en-US"/>
          </a:p>
        </p:txBody>
      </p:sp>
    </p:spTree>
    <p:extLst>
      <p:ext uri="{BB962C8B-B14F-4D97-AF65-F5344CB8AC3E}">
        <p14:creationId xmlns:p14="http://schemas.microsoft.com/office/powerpoint/2010/main" val="288362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18</a:t>
            </a:fld>
            <a:endParaRPr lang="en-US"/>
          </a:p>
        </p:txBody>
      </p:sp>
    </p:spTree>
    <p:extLst>
      <p:ext uri="{BB962C8B-B14F-4D97-AF65-F5344CB8AC3E}">
        <p14:creationId xmlns:p14="http://schemas.microsoft.com/office/powerpoint/2010/main" val="394564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19</a:t>
            </a:fld>
            <a:endParaRPr lang="en-US"/>
          </a:p>
        </p:txBody>
      </p:sp>
    </p:spTree>
    <p:extLst>
      <p:ext uri="{BB962C8B-B14F-4D97-AF65-F5344CB8AC3E}">
        <p14:creationId xmlns:p14="http://schemas.microsoft.com/office/powerpoint/2010/main" val="278082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20</a:t>
            </a:fld>
            <a:endParaRPr lang="en-US"/>
          </a:p>
        </p:txBody>
      </p:sp>
    </p:spTree>
    <p:extLst>
      <p:ext uri="{BB962C8B-B14F-4D97-AF65-F5344CB8AC3E}">
        <p14:creationId xmlns:p14="http://schemas.microsoft.com/office/powerpoint/2010/main" val="79480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This presentation provides all six topics. If you would like a </a:t>
            </a:r>
            <a:r>
              <a:rPr lang="en-US" dirty="0" err="1"/>
              <a:t>Powerpoint</a:t>
            </a:r>
            <a:r>
              <a:rPr lang="en-US" dirty="0"/>
              <a:t> that only includes a part of this presentation, please visit </a:t>
            </a:r>
            <a:r>
              <a:rPr lang="en-US" dirty="0" err="1"/>
              <a:t>fjc.gov</a:t>
            </a:r>
            <a:r>
              <a:rPr lang="en-US" dirty="0"/>
              <a:t>/</a:t>
            </a:r>
            <a:r>
              <a:rPr lang="en-US" dirty="0" err="1"/>
              <a:t>fedstate</a:t>
            </a:r>
            <a:r>
              <a:rPr lang="en-US" dirty="0"/>
              <a:t>. </a:t>
            </a:r>
          </a:p>
        </p:txBody>
      </p:sp>
      <p:sp>
        <p:nvSpPr>
          <p:cNvPr id="4" name="Slide Number Placeholder 3"/>
          <p:cNvSpPr>
            <a:spLocks noGrp="1"/>
          </p:cNvSpPr>
          <p:nvPr>
            <p:ph type="sldNum" sz="quarter" idx="10"/>
          </p:nvPr>
        </p:nvSpPr>
        <p:spPr/>
        <p:txBody>
          <a:bodyPr/>
          <a:lstStyle/>
          <a:p>
            <a:fld id="{A836D5B6-5D01-4DEB-8F4F-4AEAFED8D0C4}" type="slidenum">
              <a:rPr lang="en-US" smtClean="0"/>
              <a:t>2</a:t>
            </a:fld>
            <a:endParaRPr lang="en-US"/>
          </a:p>
        </p:txBody>
      </p:sp>
    </p:spTree>
    <p:extLst>
      <p:ext uri="{BB962C8B-B14F-4D97-AF65-F5344CB8AC3E}">
        <p14:creationId xmlns:p14="http://schemas.microsoft.com/office/powerpoint/2010/main" val="50994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21</a:t>
            </a:fld>
            <a:endParaRPr lang="en-US"/>
          </a:p>
        </p:txBody>
      </p:sp>
    </p:spTree>
    <p:extLst>
      <p:ext uri="{BB962C8B-B14F-4D97-AF65-F5344CB8AC3E}">
        <p14:creationId xmlns:p14="http://schemas.microsoft.com/office/powerpoint/2010/main" val="929664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22</a:t>
            </a:fld>
            <a:endParaRPr lang="en-US"/>
          </a:p>
        </p:txBody>
      </p:sp>
    </p:spTree>
    <p:extLst>
      <p:ext uri="{BB962C8B-B14F-4D97-AF65-F5344CB8AC3E}">
        <p14:creationId xmlns:p14="http://schemas.microsoft.com/office/powerpoint/2010/main" val="89494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23</a:t>
            </a:fld>
            <a:endParaRPr lang="en-US"/>
          </a:p>
        </p:txBody>
      </p:sp>
    </p:spTree>
    <p:extLst>
      <p:ext uri="{BB962C8B-B14F-4D97-AF65-F5344CB8AC3E}">
        <p14:creationId xmlns:p14="http://schemas.microsoft.com/office/powerpoint/2010/main" val="1676197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24</a:t>
            </a:fld>
            <a:endParaRPr lang="en-US"/>
          </a:p>
        </p:txBody>
      </p:sp>
    </p:spTree>
    <p:extLst>
      <p:ext uri="{BB962C8B-B14F-4D97-AF65-F5344CB8AC3E}">
        <p14:creationId xmlns:p14="http://schemas.microsoft.com/office/powerpoint/2010/main" val="426287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25</a:t>
            </a:fld>
            <a:endParaRPr lang="en-US"/>
          </a:p>
        </p:txBody>
      </p:sp>
    </p:spTree>
    <p:extLst>
      <p:ext uri="{BB962C8B-B14F-4D97-AF65-F5344CB8AC3E}">
        <p14:creationId xmlns:p14="http://schemas.microsoft.com/office/powerpoint/2010/main" val="3927816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26</a:t>
            </a:fld>
            <a:endParaRPr lang="en-US"/>
          </a:p>
        </p:txBody>
      </p:sp>
    </p:spTree>
    <p:extLst>
      <p:ext uri="{BB962C8B-B14F-4D97-AF65-F5344CB8AC3E}">
        <p14:creationId xmlns:p14="http://schemas.microsoft.com/office/powerpoint/2010/main" val="106310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27</a:t>
            </a:fld>
            <a:endParaRPr lang="en-US"/>
          </a:p>
        </p:txBody>
      </p:sp>
    </p:spTree>
    <p:extLst>
      <p:ext uri="{BB962C8B-B14F-4D97-AF65-F5344CB8AC3E}">
        <p14:creationId xmlns:p14="http://schemas.microsoft.com/office/powerpoint/2010/main" val="212730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28</a:t>
            </a:fld>
            <a:endParaRPr lang="en-US"/>
          </a:p>
        </p:txBody>
      </p:sp>
    </p:spTree>
    <p:extLst>
      <p:ext uri="{BB962C8B-B14F-4D97-AF65-F5344CB8AC3E}">
        <p14:creationId xmlns:p14="http://schemas.microsoft.com/office/powerpoint/2010/main" val="44955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29</a:t>
            </a:fld>
            <a:endParaRPr lang="en-US"/>
          </a:p>
        </p:txBody>
      </p:sp>
    </p:spTree>
    <p:extLst>
      <p:ext uri="{BB962C8B-B14F-4D97-AF65-F5344CB8AC3E}">
        <p14:creationId xmlns:p14="http://schemas.microsoft.com/office/powerpoint/2010/main" val="393024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30</a:t>
            </a:fld>
            <a:endParaRPr lang="en-US"/>
          </a:p>
        </p:txBody>
      </p:sp>
    </p:spTree>
    <p:extLst>
      <p:ext uri="{BB962C8B-B14F-4D97-AF65-F5344CB8AC3E}">
        <p14:creationId xmlns:p14="http://schemas.microsoft.com/office/powerpoint/2010/main" val="88167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6D5B6-5D01-4DEB-8F4F-4AEAFED8D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156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31</a:t>
            </a:fld>
            <a:endParaRPr lang="en-US"/>
          </a:p>
        </p:txBody>
      </p:sp>
    </p:spTree>
    <p:extLst>
      <p:ext uri="{BB962C8B-B14F-4D97-AF65-F5344CB8AC3E}">
        <p14:creationId xmlns:p14="http://schemas.microsoft.com/office/powerpoint/2010/main" val="1886473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32</a:t>
            </a:fld>
            <a:endParaRPr lang="en-US"/>
          </a:p>
        </p:txBody>
      </p:sp>
    </p:spTree>
    <p:extLst>
      <p:ext uri="{BB962C8B-B14F-4D97-AF65-F5344CB8AC3E}">
        <p14:creationId xmlns:p14="http://schemas.microsoft.com/office/powerpoint/2010/main" val="1258048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33</a:t>
            </a:fld>
            <a:endParaRPr lang="en-US"/>
          </a:p>
        </p:txBody>
      </p:sp>
    </p:spTree>
    <p:extLst>
      <p:ext uri="{BB962C8B-B14F-4D97-AF65-F5344CB8AC3E}">
        <p14:creationId xmlns:p14="http://schemas.microsoft.com/office/powerpoint/2010/main" val="153470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34</a:t>
            </a:fld>
            <a:endParaRPr lang="en-US"/>
          </a:p>
        </p:txBody>
      </p:sp>
    </p:spTree>
    <p:extLst>
      <p:ext uri="{BB962C8B-B14F-4D97-AF65-F5344CB8AC3E}">
        <p14:creationId xmlns:p14="http://schemas.microsoft.com/office/powerpoint/2010/main" val="2300562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35</a:t>
            </a:fld>
            <a:endParaRPr lang="en-US"/>
          </a:p>
        </p:txBody>
      </p:sp>
    </p:spTree>
    <p:extLst>
      <p:ext uri="{BB962C8B-B14F-4D97-AF65-F5344CB8AC3E}">
        <p14:creationId xmlns:p14="http://schemas.microsoft.com/office/powerpoint/2010/main" val="994135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36</a:t>
            </a:fld>
            <a:endParaRPr lang="en-US"/>
          </a:p>
        </p:txBody>
      </p:sp>
    </p:spTree>
    <p:extLst>
      <p:ext uri="{BB962C8B-B14F-4D97-AF65-F5344CB8AC3E}">
        <p14:creationId xmlns:p14="http://schemas.microsoft.com/office/powerpoint/2010/main" val="881229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37</a:t>
            </a:fld>
            <a:endParaRPr lang="en-US"/>
          </a:p>
        </p:txBody>
      </p:sp>
    </p:spTree>
    <p:extLst>
      <p:ext uri="{BB962C8B-B14F-4D97-AF65-F5344CB8AC3E}">
        <p14:creationId xmlns:p14="http://schemas.microsoft.com/office/powerpoint/2010/main" val="2036211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38</a:t>
            </a:fld>
            <a:endParaRPr lang="en-US"/>
          </a:p>
        </p:txBody>
      </p:sp>
    </p:spTree>
    <p:extLst>
      <p:ext uri="{BB962C8B-B14F-4D97-AF65-F5344CB8AC3E}">
        <p14:creationId xmlns:p14="http://schemas.microsoft.com/office/powerpoint/2010/main" val="4025159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39</a:t>
            </a:fld>
            <a:endParaRPr lang="en-US"/>
          </a:p>
        </p:txBody>
      </p:sp>
    </p:spTree>
    <p:extLst>
      <p:ext uri="{BB962C8B-B14F-4D97-AF65-F5344CB8AC3E}">
        <p14:creationId xmlns:p14="http://schemas.microsoft.com/office/powerpoint/2010/main" val="1125268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40</a:t>
            </a:fld>
            <a:endParaRPr lang="en-US"/>
          </a:p>
        </p:txBody>
      </p:sp>
    </p:spTree>
    <p:extLst>
      <p:ext uri="{BB962C8B-B14F-4D97-AF65-F5344CB8AC3E}">
        <p14:creationId xmlns:p14="http://schemas.microsoft.com/office/powerpoint/2010/main" val="241093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a:t>
            </a:fld>
            <a:endParaRPr lang="en-US"/>
          </a:p>
        </p:txBody>
      </p:sp>
    </p:spTree>
    <p:extLst>
      <p:ext uri="{BB962C8B-B14F-4D97-AF65-F5344CB8AC3E}">
        <p14:creationId xmlns:p14="http://schemas.microsoft.com/office/powerpoint/2010/main" val="861344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41</a:t>
            </a:fld>
            <a:endParaRPr lang="en-US"/>
          </a:p>
        </p:txBody>
      </p:sp>
    </p:spTree>
    <p:extLst>
      <p:ext uri="{BB962C8B-B14F-4D97-AF65-F5344CB8AC3E}">
        <p14:creationId xmlns:p14="http://schemas.microsoft.com/office/powerpoint/2010/main" val="3587828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42</a:t>
            </a:fld>
            <a:endParaRPr lang="en-US"/>
          </a:p>
        </p:txBody>
      </p:sp>
    </p:spTree>
    <p:extLst>
      <p:ext uri="{BB962C8B-B14F-4D97-AF65-F5344CB8AC3E}">
        <p14:creationId xmlns:p14="http://schemas.microsoft.com/office/powerpoint/2010/main" val="942028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43</a:t>
            </a:fld>
            <a:endParaRPr lang="en-US"/>
          </a:p>
        </p:txBody>
      </p:sp>
    </p:spTree>
    <p:extLst>
      <p:ext uri="{BB962C8B-B14F-4D97-AF65-F5344CB8AC3E}">
        <p14:creationId xmlns:p14="http://schemas.microsoft.com/office/powerpoint/2010/main" val="3636455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44</a:t>
            </a:fld>
            <a:endParaRPr lang="en-US"/>
          </a:p>
        </p:txBody>
      </p:sp>
    </p:spTree>
    <p:extLst>
      <p:ext uri="{BB962C8B-B14F-4D97-AF65-F5344CB8AC3E}">
        <p14:creationId xmlns:p14="http://schemas.microsoft.com/office/powerpoint/2010/main" val="2822753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45</a:t>
            </a:fld>
            <a:endParaRPr lang="en-US"/>
          </a:p>
        </p:txBody>
      </p:sp>
    </p:spTree>
    <p:extLst>
      <p:ext uri="{BB962C8B-B14F-4D97-AF65-F5344CB8AC3E}">
        <p14:creationId xmlns:p14="http://schemas.microsoft.com/office/powerpoint/2010/main" val="608024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46</a:t>
            </a:fld>
            <a:endParaRPr lang="en-US"/>
          </a:p>
        </p:txBody>
      </p:sp>
    </p:spTree>
    <p:extLst>
      <p:ext uri="{BB962C8B-B14F-4D97-AF65-F5344CB8AC3E}">
        <p14:creationId xmlns:p14="http://schemas.microsoft.com/office/powerpoint/2010/main" val="4066270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47</a:t>
            </a:fld>
            <a:endParaRPr lang="en-US"/>
          </a:p>
        </p:txBody>
      </p:sp>
    </p:spTree>
    <p:extLst>
      <p:ext uri="{BB962C8B-B14F-4D97-AF65-F5344CB8AC3E}">
        <p14:creationId xmlns:p14="http://schemas.microsoft.com/office/powerpoint/2010/main" val="3606746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48</a:t>
            </a:fld>
            <a:endParaRPr lang="en-US"/>
          </a:p>
        </p:txBody>
      </p:sp>
    </p:spTree>
    <p:extLst>
      <p:ext uri="{BB962C8B-B14F-4D97-AF65-F5344CB8AC3E}">
        <p14:creationId xmlns:p14="http://schemas.microsoft.com/office/powerpoint/2010/main" val="3700477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49</a:t>
            </a:fld>
            <a:endParaRPr lang="en-US"/>
          </a:p>
        </p:txBody>
      </p:sp>
    </p:spTree>
    <p:extLst>
      <p:ext uri="{BB962C8B-B14F-4D97-AF65-F5344CB8AC3E}">
        <p14:creationId xmlns:p14="http://schemas.microsoft.com/office/powerpoint/2010/main" val="2480977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50</a:t>
            </a:fld>
            <a:endParaRPr lang="en-US"/>
          </a:p>
        </p:txBody>
      </p:sp>
    </p:spTree>
    <p:extLst>
      <p:ext uri="{BB962C8B-B14F-4D97-AF65-F5344CB8AC3E}">
        <p14:creationId xmlns:p14="http://schemas.microsoft.com/office/powerpoint/2010/main" val="128903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a:t>
            </a:fld>
            <a:endParaRPr lang="en-US"/>
          </a:p>
        </p:txBody>
      </p:sp>
    </p:spTree>
    <p:extLst>
      <p:ext uri="{BB962C8B-B14F-4D97-AF65-F5344CB8AC3E}">
        <p14:creationId xmlns:p14="http://schemas.microsoft.com/office/powerpoint/2010/main" val="3025689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51</a:t>
            </a:fld>
            <a:endParaRPr lang="en-US"/>
          </a:p>
        </p:txBody>
      </p:sp>
    </p:spTree>
    <p:extLst>
      <p:ext uri="{BB962C8B-B14F-4D97-AF65-F5344CB8AC3E}">
        <p14:creationId xmlns:p14="http://schemas.microsoft.com/office/powerpoint/2010/main" val="632522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52</a:t>
            </a:fld>
            <a:endParaRPr lang="en-US"/>
          </a:p>
        </p:txBody>
      </p:sp>
    </p:spTree>
    <p:extLst>
      <p:ext uri="{BB962C8B-B14F-4D97-AF65-F5344CB8AC3E}">
        <p14:creationId xmlns:p14="http://schemas.microsoft.com/office/powerpoint/2010/main" val="1539232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53</a:t>
            </a:fld>
            <a:endParaRPr lang="en-US"/>
          </a:p>
        </p:txBody>
      </p:sp>
    </p:spTree>
    <p:extLst>
      <p:ext uri="{BB962C8B-B14F-4D97-AF65-F5344CB8AC3E}">
        <p14:creationId xmlns:p14="http://schemas.microsoft.com/office/powerpoint/2010/main" val="4034160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54</a:t>
            </a:fld>
            <a:endParaRPr lang="en-US"/>
          </a:p>
        </p:txBody>
      </p:sp>
    </p:spTree>
    <p:extLst>
      <p:ext uri="{BB962C8B-B14F-4D97-AF65-F5344CB8AC3E}">
        <p14:creationId xmlns:p14="http://schemas.microsoft.com/office/powerpoint/2010/main" val="1506255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55</a:t>
            </a:fld>
            <a:endParaRPr lang="en-US"/>
          </a:p>
        </p:txBody>
      </p:sp>
    </p:spTree>
    <p:extLst>
      <p:ext uri="{BB962C8B-B14F-4D97-AF65-F5344CB8AC3E}">
        <p14:creationId xmlns:p14="http://schemas.microsoft.com/office/powerpoint/2010/main" val="4172260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56</a:t>
            </a:fld>
            <a:endParaRPr lang="en-US"/>
          </a:p>
        </p:txBody>
      </p:sp>
    </p:spTree>
    <p:extLst>
      <p:ext uri="{BB962C8B-B14F-4D97-AF65-F5344CB8AC3E}">
        <p14:creationId xmlns:p14="http://schemas.microsoft.com/office/powerpoint/2010/main" val="3637537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57</a:t>
            </a:fld>
            <a:endParaRPr lang="en-US"/>
          </a:p>
        </p:txBody>
      </p:sp>
    </p:spTree>
    <p:extLst>
      <p:ext uri="{BB962C8B-B14F-4D97-AF65-F5344CB8AC3E}">
        <p14:creationId xmlns:p14="http://schemas.microsoft.com/office/powerpoint/2010/main" val="3389681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58</a:t>
            </a:fld>
            <a:endParaRPr lang="en-US"/>
          </a:p>
        </p:txBody>
      </p:sp>
    </p:spTree>
    <p:extLst>
      <p:ext uri="{BB962C8B-B14F-4D97-AF65-F5344CB8AC3E}">
        <p14:creationId xmlns:p14="http://schemas.microsoft.com/office/powerpoint/2010/main" val="769452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59</a:t>
            </a:fld>
            <a:endParaRPr lang="en-US"/>
          </a:p>
        </p:txBody>
      </p:sp>
    </p:spTree>
    <p:extLst>
      <p:ext uri="{BB962C8B-B14F-4D97-AF65-F5344CB8AC3E}">
        <p14:creationId xmlns:p14="http://schemas.microsoft.com/office/powerpoint/2010/main" val="247455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60</a:t>
            </a:fld>
            <a:endParaRPr lang="en-US"/>
          </a:p>
        </p:txBody>
      </p:sp>
    </p:spTree>
    <p:extLst>
      <p:ext uri="{BB962C8B-B14F-4D97-AF65-F5344CB8AC3E}">
        <p14:creationId xmlns:p14="http://schemas.microsoft.com/office/powerpoint/2010/main" val="328077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a:t>
            </a:fld>
            <a:endParaRPr lang="en-US"/>
          </a:p>
        </p:txBody>
      </p:sp>
    </p:spTree>
    <p:extLst>
      <p:ext uri="{BB962C8B-B14F-4D97-AF65-F5344CB8AC3E}">
        <p14:creationId xmlns:p14="http://schemas.microsoft.com/office/powerpoint/2010/main" val="31693849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61</a:t>
            </a:fld>
            <a:endParaRPr lang="en-US"/>
          </a:p>
        </p:txBody>
      </p:sp>
    </p:spTree>
    <p:extLst>
      <p:ext uri="{BB962C8B-B14F-4D97-AF65-F5344CB8AC3E}">
        <p14:creationId xmlns:p14="http://schemas.microsoft.com/office/powerpoint/2010/main" val="37811299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62</a:t>
            </a:fld>
            <a:endParaRPr lang="en-US"/>
          </a:p>
        </p:txBody>
      </p:sp>
    </p:spTree>
    <p:extLst>
      <p:ext uri="{BB962C8B-B14F-4D97-AF65-F5344CB8AC3E}">
        <p14:creationId xmlns:p14="http://schemas.microsoft.com/office/powerpoint/2010/main" val="4196059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63</a:t>
            </a:fld>
            <a:endParaRPr lang="en-US"/>
          </a:p>
        </p:txBody>
      </p:sp>
    </p:spTree>
    <p:extLst>
      <p:ext uri="{BB962C8B-B14F-4D97-AF65-F5344CB8AC3E}">
        <p14:creationId xmlns:p14="http://schemas.microsoft.com/office/powerpoint/2010/main" val="1230169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64</a:t>
            </a:fld>
            <a:endParaRPr lang="en-US"/>
          </a:p>
        </p:txBody>
      </p:sp>
    </p:spTree>
    <p:extLst>
      <p:ext uri="{BB962C8B-B14F-4D97-AF65-F5344CB8AC3E}">
        <p14:creationId xmlns:p14="http://schemas.microsoft.com/office/powerpoint/2010/main" val="256849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65</a:t>
            </a:fld>
            <a:endParaRPr lang="en-US"/>
          </a:p>
        </p:txBody>
      </p:sp>
    </p:spTree>
    <p:extLst>
      <p:ext uri="{BB962C8B-B14F-4D97-AF65-F5344CB8AC3E}">
        <p14:creationId xmlns:p14="http://schemas.microsoft.com/office/powerpoint/2010/main" val="19760726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66</a:t>
            </a:fld>
            <a:endParaRPr lang="en-US"/>
          </a:p>
        </p:txBody>
      </p:sp>
    </p:spTree>
    <p:extLst>
      <p:ext uri="{BB962C8B-B14F-4D97-AF65-F5344CB8AC3E}">
        <p14:creationId xmlns:p14="http://schemas.microsoft.com/office/powerpoint/2010/main" val="2831353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67</a:t>
            </a:fld>
            <a:endParaRPr lang="en-US"/>
          </a:p>
        </p:txBody>
      </p:sp>
    </p:spTree>
    <p:extLst>
      <p:ext uri="{BB962C8B-B14F-4D97-AF65-F5344CB8AC3E}">
        <p14:creationId xmlns:p14="http://schemas.microsoft.com/office/powerpoint/2010/main" val="674125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68</a:t>
            </a:fld>
            <a:endParaRPr lang="en-US"/>
          </a:p>
        </p:txBody>
      </p:sp>
    </p:spTree>
    <p:extLst>
      <p:ext uri="{BB962C8B-B14F-4D97-AF65-F5344CB8AC3E}">
        <p14:creationId xmlns:p14="http://schemas.microsoft.com/office/powerpoint/2010/main" val="4032184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69</a:t>
            </a:fld>
            <a:endParaRPr lang="en-US"/>
          </a:p>
        </p:txBody>
      </p:sp>
    </p:spTree>
    <p:extLst>
      <p:ext uri="{BB962C8B-B14F-4D97-AF65-F5344CB8AC3E}">
        <p14:creationId xmlns:p14="http://schemas.microsoft.com/office/powerpoint/2010/main" val="42363182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70</a:t>
            </a:fld>
            <a:endParaRPr lang="en-US"/>
          </a:p>
        </p:txBody>
      </p:sp>
    </p:spTree>
    <p:extLst>
      <p:ext uri="{BB962C8B-B14F-4D97-AF65-F5344CB8AC3E}">
        <p14:creationId xmlns:p14="http://schemas.microsoft.com/office/powerpoint/2010/main" val="225995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8</a:t>
            </a:fld>
            <a:endParaRPr lang="en-US"/>
          </a:p>
        </p:txBody>
      </p:sp>
    </p:spTree>
    <p:extLst>
      <p:ext uri="{BB962C8B-B14F-4D97-AF65-F5344CB8AC3E}">
        <p14:creationId xmlns:p14="http://schemas.microsoft.com/office/powerpoint/2010/main" val="6768191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Note: To remove gendered language, words are bracketed here. They can be replaced with wife/husband as needed. </a:t>
            </a:r>
          </a:p>
        </p:txBody>
      </p:sp>
      <p:sp>
        <p:nvSpPr>
          <p:cNvPr id="4" name="Slide Number Placeholder 3"/>
          <p:cNvSpPr>
            <a:spLocks noGrp="1"/>
          </p:cNvSpPr>
          <p:nvPr>
            <p:ph type="sldNum" sz="quarter" idx="10"/>
          </p:nvPr>
        </p:nvSpPr>
        <p:spPr/>
        <p:txBody>
          <a:bodyPr/>
          <a:lstStyle/>
          <a:p>
            <a:fld id="{A836D5B6-5D01-4DEB-8F4F-4AEAFED8D0C4}" type="slidenum">
              <a:rPr lang="en-US" smtClean="0"/>
              <a:t>71</a:t>
            </a:fld>
            <a:endParaRPr lang="en-US"/>
          </a:p>
        </p:txBody>
      </p:sp>
    </p:spTree>
    <p:extLst>
      <p:ext uri="{BB962C8B-B14F-4D97-AF65-F5344CB8AC3E}">
        <p14:creationId xmlns:p14="http://schemas.microsoft.com/office/powerpoint/2010/main" val="34089362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remove gendered language, words are bracketed here. They can be replaced with wife/husband as needed. </a:t>
            </a:r>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72</a:t>
            </a:fld>
            <a:endParaRPr lang="en-US"/>
          </a:p>
        </p:txBody>
      </p:sp>
    </p:spTree>
    <p:extLst>
      <p:ext uri="{BB962C8B-B14F-4D97-AF65-F5344CB8AC3E}">
        <p14:creationId xmlns:p14="http://schemas.microsoft.com/office/powerpoint/2010/main" val="4508468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73</a:t>
            </a:fld>
            <a:endParaRPr lang="en-US"/>
          </a:p>
        </p:txBody>
      </p:sp>
    </p:spTree>
    <p:extLst>
      <p:ext uri="{BB962C8B-B14F-4D97-AF65-F5344CB8AC3E}">
        <p14:creationId xmlns:p14="http://schemas.microsoft.com/office/powerpoint/2010/main" val="2783748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74</a:t>
            </a:fld>
            <a:endParaRPr lang="en-US"/>
          </a:p>
        </p:txBody>
      </p:sp>
    </p:spTree>
    <p:extLst>
      <p:ext uri="{BB962C8B-B14F-4D97-AF65-F5344CB8AC3E}">
        <p14:creationId xmlns:p14="http://schemas.microsoft.com/office/powerpoint/2010/main" val="24334419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75</a:t>
            </a:fld>
            <a:endParaRPr lang="en-US"/>
          </a:p>
        </p:txBody>
      </p:sp>
    </p:spTree>
    <p:extLst>
      <p:ext uri="{BB962C8B-B14F-4D97-AF65-F5344CB8AC3E}">
        <p14:creationId xmlns:p14="http://schemas.microsoft.com/office/powerpoint/2010/main" val="40351441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76</a:t>
            </a:fld>
            <a:endParaRPr lang="en-US"/>
          </a:p>
        </p:txBody>
      </p:sp>
    </p:spTree>
    <p:extLst>
      <p:ext uri="{BB962C8B-B14F-4D97-AF65-F5344CB8AC3E}">
        <p14:creationId xmlns:p14="http://schemas.microsoft.com/office/powerpoint/2010/main" val="33553581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77</a:t>
            </a:fld>
            <a:endParaRPr lang="en-US"/>
          </a:p>
        </p:txBody>
      </p:sp>
    </p:spTree>
    <p:extLst>
      <p:ext uri="{BB962C8B-B14F-4D97-AF65-F5344CB8AC3E}">
        <p14:creationId xmlns:p14="http://schemas.microsoft.com/office/powerpoint/2010/main" val="14217078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indent="0">
              <a:lnSpc>
                <a:spcPct val="100000"/>
              </a:lnSpc>
              <a:buNone/>
            </a:pPr>
            <a:r>
              <a:rPr lang="en-US" sz="1200" b="1" dirty="0">
                <a:latin typeface="Arial" panose="020B0604020202020204" pitchFamily="34" charset="0"/>
                <a:ea typeface="Baskerville Old Face" panose="02020602080505020303" pitchFamily="18" charset="0"/>
                <a:cs typeface="Arial" panose="020B0604020202020204" pitchFamily="34" charset="0"/>
              </a:rPr>
              <a:t>Again, as noted on a prior slide: </a:t>
            </a:r>
          </a:p>
          <a:p>
            <a:pPr marL="0" indent="0">
              <a:lnSpc>
                <a:spcPct val="100000"/>
              </a:lnSpc>
              <a:buNone/>
            </a:pPr>
            <a:endParaRPr lang="en-US" sz="1200" b="1" dirty="0">
              <a:latin typeface="Arial" panose="020B0604020202020204" pitchFamily="34" charset="0"/>
              <a:ea typeface="Baskerville Old Face" panose="02020602080505020303" pitchFamily="18" charset="0"/>
              <a:cs typeface="Arial" panose="020B0604020202020204" pitchFamily="34" charset="0"/>
            </a:endParaRPr>
          </a:p>
          <a:p>
            <a:pPr marL="0" indent="0">
              <a:lnSpc>
                <a:spcPct val="100000"/>
              </a:lnSpc>
              <a:buNone/>
            </a:pPr>
            <a:r>
              <a:rPr lang="en-US" sz="1200" b="1" dirty="0">
                <a:latin typeface="Arial" panose="020B0604020202020204" pitchFamily="34" charset="0"/>
                <a:ea typeface="Baskerville Old Face" panose="02020602080505020303" pitchFamily="18" charset="0"/>
                <a:cs typeface="Arial" panose="020B0604020202020204" pitchFamily="34" charset="0"/>
              </a:rPr>
              <a:t>Caution: </a:t>
            </a:r>
            <a:r>
              <a:rPr lang="en-US" sz="1200" dirty="0">
                <a:latin typeface="Arial" panose="020B0604020202020204" pitchFamily="34" charset="0"/>
                <a:ea typeface="Times New Roman" pitchFamily="2" charset="0"/>
                <a:cs typeface="Arial" panose="020B0604020202020204" pitchFamily="34" charset="0"/>
              </a:rPr>
              <a:t>The law regarding to what extent the automatic stay terminates after 30 days for an individual who files a case within a year of the existence of a prior case is controversial.  </a:t>
            </a:r>
          </a:p>
          <a:p>
            <a:pPr marL="0" marR="0" indent="0">
              <a:spcBef>
                <a:spcPts val="0"/>
              </a:spcBef>
              <a:spcAft>
                <a:spcPts val="0"/>
              </a:spcAft>
              <a:buNone/>
            </a:pPr>
            <a:endParaRPr lang="en-US" sz="1200" i="1" dirty="0">
              <a:latin typeface="Arial" panose="020B0604020202020204" pitchFamily="34" charset="0"/>
              <a:ea typeface="Times New Roman" pitchFamily="2" charset="0"/>
              <a:cs typeface="Arial" panose="020B0604020202020204" pitchFamily="34" charset="0"/>
            </a:endParaRPr>
          </a:p>
          <a:p>
            <a:pPr marL="0" marR="0" indent="0">
              <a:spcBef>
                <a:spcPts val="0"/>
              </a:spcBef>
              <a:spcAft>
                <a:spcPts val="0"/>
              </a:spcAft>
              <a:buNone/>
            </a:pPr>
            <a:r>
              <a:rPr lang="en-US" sz="1200" i="1" dirty="0">
                <a:latin typeface="Arial" panose="020B0604020202020204" pitchFamily="34" charset="0"/>
                <a:ea typeface="Times New Roman" pitchFamily="2" charset="0"/>
                <a:cs typeface="Arial" panose="020B0604020202020204" pitchFamily="34" charset="0"/>
              </a:rPr>
              <a:t>See Rose v. Select Portfolio Servicing Inc., </a:t>
            </a:r>
            <a:r>
              <a:rPr lang="en-US" sz="1200" dirty="0">
                <a:latin typeface="Arial" panose="020B0604020202020204" pitchFamily="34" charset="0"/>
                <a:ea typeface="Times New Roman" pitchFamily="2" charset="0"/>
                <a:cs typeface="Arial" panose="020B0604020202020204" pitchFamily="34" charset="0"/>
              </a:rPr>
              <a:t>945 F.3d 226</a:t>
            </a:r>
            <a:r>
              <a:rPr lang="en-US" sz="1200" i="1" dirty="0">
                <a:latin typeface="Arial" panose="020B0604020202020204" pitchFamily="34" charset="0"/>
                <a:ea typeface="Times New Roman" pitchFamily="2" charset="0"/>
                <a:cs typeface="Arial" panose="020B0604020202020204" pitchFamily="34" charset="0"/>
              </a:rPr>
              <a:t>  </a:t>
            </a:r>
            <a:r>
              <a:rPr lang="en-US" sz="1200" dirty="0">
                <a:latin typeface="Arial" panose="020B0604020202020204" pitchFamily="34" charset="0"/>
                <a:ea typeface="Times New Roman" pitchFamily="2" charset="0"/>
                <a:cs typeface="Arial" panose="020B0604020202020204" pitchFamily="34" charset="0"/>
              </a:rPr>
              <a:t>(5</a:t>
            </a:r>
            <a:r>
              <a:rPr lang="en-US" sz="1200" baseline="30000" dirty="0">
                <a:latin typeface="Arial" panose="020B0604020202020204" pitchFamily="34" charset="0"/>
                <a:ea typeface="Times New Roman" pitchFamily="2" charset="0"/>
                <a:cs typeface="Arial" panose="020B0604020202020204" pitchFamily="34" charset="0"/>
              </a:rPr>
              <a:t>th</a:t>
            </a:r>
            <a:r>
              <a:rPr lang="en-US" sz="1200" dirty="0">
                <a:latin typeface="Arial" panose="020B0604020202020204" pitchFamily="34" charset="0"/>
                <a:ea typeface="Times New Roman" pitchFamily="2" charset="0"/>
                <a:cs typeface="Arial" panose="020B0604020202020204" pitchFamily="34" charset="0"/>
              </a:rPr>
              <a:t> Cir. 2019); </a:t>
            </a:r>
            <a:r>
              <a:rPr lang="en-US" sz="1200" i="1" dirty="0">
                <a:latin typeface="Arial" panose="020B0604020202020204" pitchFamily="34" charset="0"/>
                <a:ea typeface="Times New Roman" pitchFamily="2" charset="0"/>
                <a:cs typeface="Arial" panose="020B0604020202020204" pitchFamily="34" charset="0"/>
              </a:rPr>
              <a:t> contra, In re Smith, </a:t>
            </a:r>
            <a:r>
              <a:rPr lang="en-US" sz="1200" dirty="0">
                <a:latin typeface="Arial" panose="020B0604020202020204" pitchFamily="34" charset="0"/>
                <a:ea typeface="Times New Roman" pitchFamily="2" charset="0"/>
                <a:cs typeface="Arial" panose="020B0604020202020204" pitchFamily="34" charset="0"/>
              </a:rPr>
              <a:t>910 F.3d 576 (1</a:t>
            </a:r>
            <a:r>
              <a:rPr lang="en-US" sz="1200" baseline="30000" dirty="0">
                <a:latin typeface="Arial" panose="020B0604020202020204" pitchFamily="34" charset="0"/>
                <a:ea typeface="Times New Roman" pitchFamily="2" charset="0"/>
                <a:cs typeface="Arial" panose="020B0604020202020204" pitchFamily="34" charset="0"/>
              </a:rPr>
              <a:t>st</a:t>
            </a:r>
            <a:r>
              <a:rPr lang="en-US" sz="1200" dirty="0">
                <a:latin typeface="Arial" panose="020B0604020202020204" pitchFamily="34" charset="0"/>
                <a:ea typeface="Times New Roman" pitchFamily="2" charset="0"/>
                <a:cs typeface="Arial" panose="020B0604020202020204" pitchFamily="34" charset="0"/>
              </a:rPr>
              <a:t> Cir. 2018).  </a:t>
            </a:r>
            <a:endParaRPr lang="en-US" sz="1200" dirty="0">
              <a:latin typeface="Arial" panose="020B060402020202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78</a:t>
            </a:fld>
            <a:endParaRPr lang="en-US"/>
          </a:p>
        </p:txBody>
      </p:sp>
    </p:spTree>
    <p:extLst>
      <p:ext uri="{BB962C8B-B14F-4D97-AF65-F5344CB8AC3E}">
        <p14:creationId xmlns:p14="http://schemas.microsoft.com/office/powerpoint/2010/main" val="40026511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79</a:t>
            </a:fld>
            <a:endParaRPr lang="en-US"/>
          </a:p>
        </p:txBody>
      </p:sp>
    </p:spTree>
    <p:extLst>
      <p:ext uri="{BB962C8B-B14F-4D97-AF65-F5344CB8AC3E}">
        <p14:creationId xmlns:p14="http://schemas.microsoft.com/office/powerpoint/2010/main" val="42942084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80</a:t>
            </a:fld>
            <a:endParaRPr lang="en-US"/>
          </a:p>
        </p:txBody>
      </p:sp>
    </p:spTree>
    <p:extLst>
      <p:ext uri="{BB962C8B-B14F-4D97-AF65-F5344CB8AC3E}">
        <p14:creationId xmlns:p14="http://schemas.microsoft.com/office/powerpoint/2010/main" val="42223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9</a:t>
            </a:fld>
            <a:endParaRPr lang="en-US"/>
          </a:p>
        </p:txBody>
      </p:sp>
    </p:spTree>
    <p:extLst>
      <p:ext uri="{BB962C8B-B14F-4D97-AF65-F5344CB8AC3E}">
        <p14:creationId xmlns:p14="http://schemas.microsoft.com/office/powerpoint/2010/main" val="31725311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81</a:t>
            </a:fld>
            <a:endParaRPr lang="en-US"/>
          </a:p>
        </p:txBody>
      </p:sp>
    </p:spTree>
    <p:extLst>
      <p:ext uri="{BB962C8B-B14F-4D97-AF65-F5344CB8AC3E}">
        <p14:creationId xmlns:p14="http://schemas.microsoft.com/office/powerpoint/2010/main" val="23003598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82</a:t>
            </a:fld>
            <a:endParaRPr lang="en-US"/>
          </a:p>
        </p:txBody>
      </p:sp>
    </p:spTree>
    <p:extLst>
      <p:ext uri="{BB962C8B-B14F-4D97-AF65-F5344CB8AC3E}">
        <p14:creationId xmlns:p14="http://schemas.microsoft.com/office/powerpoint/2010/main" val="20547047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83</a:t>
            </a:fld>
            <a:endParaRPr lang="en-US"/>
          </a:p>
        </p:txBody>
      </p:sp>
    </p:spTree>
    <p:extLst>
      <p:ext uri="{BB962C8B-B14F-4D97-AF65-F5344CB8AC3E}">
        <p14:creationId xmlns:p14="http://schemas.microsoft.com/office/powerpoint/2010/main" val="35321528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84</a:t>
            </a:fld>
            <a:endParaRPr lang="en-US"/>
          </a:p>
        </p:txBody>
      </p:sp>
    </p:spTree>
    <p:extLst>
      <p:ext uri="{BB962C8B-B14F-4D97-AF65-F5344CB8AC3E}">
        <p14:creationId xmlns:p14="http://schemas.microsoft.com/office/powerpoint/2010/main" val="23859584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85</a:t>
            </a:fld>
            <a:endParaRPr lang="en-US"/>
          </a:p>
        </p:txBody>
      </p:sp>
    </p:spTree>
    <p:extLst>
      <p:ext uri="{BB962C8B-B14F-4D97-AF65-F5344CB8AC3E}">
        <p14:creationId xmlns:p14="http://schemas.microsoft.com/office/powerpoint/2010/main" val="26365246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altLang="en-US" sz="1200" i="1" dirty="0">
                <a:latin typeface="Arial" panose="020B0604020202020204" pitchFamily="34" charset="0"/>
                <a:cs typeface="Arial" panose="020B0604020202020204" pitchFamily="34" charset="0"/>
              </a:rPr>
              <a:t>See In re </a:t>
            </a:r>
            <a:r>
              <a:rPr lang="en-US" altLang="en-US" sz="1200" i="1" dirty="0" err="1">
                <a:latin typeface="Arial" panose="020B0604020202020204" pitchFamily="34" charset="0"/>
                <a:cs typeface="Arial" panose="020B0604020202020204" pitchFamily="34" charset="0"/>
              </a:rPr>
              <a:t>Omine</a:t>
            </a:r>
            <a:r>
              <a:rPr lang="en-US" altLang="en-US" sz="1200" dirty="0">
                <a:latin typeface="Arial" panose="020B0604020202020204" pitchFamily="34" charset="0"/>
                <a:cs typeface="Arial" panose="020B0604020202020204" pitchFamily="34" charset="0"/>
              </a:rPr>
              <a:t>, 485 F. 3d 1305.</a:t>
            </a:r>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86</a:t>
            </a:fld>
            <a:endParaRPr lang="en-US"/>
          </a:p>
        </p:txBody>
      </p:sp>
    </p:spTree>
    <p:extLst>
      <p:ext uri="{BB962C8B-B14F-4D97-AF65-F5344CB8AC3E}">
        <p14:creationId xmlns:p14="http://schemas.microsoft.com/office/powerpoint/2010/main" val="21598756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See In re Mayorga,</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362 B.R. 527;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In re </a:t>
            </a:r>
            <a:r>
              <a:rPr lang="en-US" altLang="en-US" sz="1200" i="1" dirty="0" err="1">
                <a:latin typeface="Arial" panose="020B0604020202020204" pitchFamily="34" charset="0"/>
                <a:ea typeface="ＭＳ Ｐゴシック" panose="020B0600070205080204" pitchFamily="34" charset="-128"/>
                <a:cs typeface="Arial" panose="020B0604020202020204" pitchFamily="34" charset="0"/>
              </a:rPr>
              <a:t>Kohr</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399 B.R. 284;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In re Preston</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2007 WL 4707544.</a:t>
            </a:r>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87</a:t>
            </a:fld>
            <a:endParaRPr lang="en-US"/>
          </a:p>
        </p:txBody>
      </p:sp>
    </p:spTree>
    <p:extLst>
      <p:ext uri="{BB962C8B-B14F-4D97-AF65-F5344CB8AC3E}">
        <p14:creationId xmlns:p14="http://schemas.microsoft.com/office/powerpoint/2010/main" val="24045957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See In re </a:t>
            </a:r>
            <a:r>
              <a:rPr lang="en-US" altLang="en-US" sz="1200" i="1" dirty="0" err="1">
                <a:latin typeface="Arial" panose="020B0604020202020204" pitchFamily="34" charset="0"/>
                <a:ea typeface="ＭＳ Ｐゴシック" panose="020B0600070205080204" pitchFamily="34" charset="-128"/>
                <a:cs typeface="Arial" panose="020B0604020202020204" pitchFamily="34" charset="0"/>
              </a:rPr>
              <a:t>Hoyo</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340 B.R. 100.</a:t>
            </a:r>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88</a:t>
            </a:fld>
            <a:endParaRPr lang="en-US"/>
          </a:p>
        </p:txBody>
      </p:sp>
    </p:spTree>
    <p:extLst>
      <p:ext uri="{BB962C8B-B14F-4D97-AF65-F5344CB8AC3E}">
        <p14:creationId xmlns:p14="http://schemas.microsoft.com/office/powerpoint/2010/main" val="36763161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See In re </a:t>
            </a:r>
            <a:r>
              <a:rPr lang="en-US" altLang="en-US" sz="1200" i="1" dirty="0" err="1">
                <a:latin typeface="Arial" panose="020B0604020202020204" pitchFamily="34" charset="0"/>
                <a:ea typeface="ＭＳ Ｐゴシック" panose="020B0600070205080204" pitchFamily="34" charset="-128"/>
                <a:cs typeface="Arial" panose="020B0604020202020204" pitchFamily="34" charset="0"/>
              </a:rPr>
              <a:t>Hoyo</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340 B.R. 100.</a:t>
            </a:r>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89</a:t>
            </a:fld>
            <a:endParaRPr lang="en-US"/>
          </a:p>
        </p:txBody>
      </p:sp>
    </p:spTree>
    <p:extLst>
      <p:ext uri="{BB962C8B-B14F-4D97-AF65-F5344CB8AC3E}">
        <p14:creationId xmlns:p14="http://schemas.microsoft.com/office/powerpoint/2010/main" val="28125189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See In re </a:t>
            </a:r>
            <a:r>
              <a:rPr lang="en-US" altLang="en-US" sz="1200" i="1" dirty="0" err="1">
                <a:latin typeface="Arial" panose="020B0604020202020204" pitchFamily="34" charset="0"/>
                <a:ea typeface="ＭＳ Ｐゴシック" panose="020B0600070205080204" pitchFamily="34" charset="-128"/>
                <a:cs typeface="Arial" panose="020B0604020202020204" pitchFamily="34" charset="0"/>
              </a:rPr>
              <a:t>Hoyo</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340 B.R. 100.</a:t>
            </a:r>
          </a:p>
          <a:p>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90</a:t>
            </a:fld>
            <a:endParaRPr lang="en-US"/>
          </a:p>
        </p:txBody>
      </p:sp>
    </p:spTree>
    <p:extLst>
      <p:ext uri="{BB962C8B-B14F-4D97-AF65-F5344CB8AC3E}">
        <p14:creationId xmlns:p14="http://schemas.microsoft.com/office/powerpoint/2010/main" val="350762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Regarding a Chapter 11 creditor’s committee and acceptance of plan, they do not apply in subchapter V (SBRA) cases under Chapter 11.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A836D5B6-5D01-4DEB-8F4F-4AEAFED8D0C4}" type="slidenum">
              <a:rPr lang="en-US" smtClean="0"/>
              <a:t>10</a:t>
            </a:fld>
            <a:endParaRPr lang="en-US"/>
          </a:p>
        </p:txBody>
      </p:sp>
    </p:spTree>
    <p:extLst>
      <p:ext uri="{BB962C8B-B14F-4D97-AF65-F5344CB8AC3E}">
        <p14:creationId xmlns:p14="http://schemas.microsoft.com/office/powerpoint/2010/main" val="18313797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91</a:t>
            </a:fld>
            <a:endParaRPr lang="en-US"/>
          </a:p>
        </p:txBody>
      </p:sp>
    </p:spTree>
    <p:extLst>
      <p:ext uri="{BB962C8B-B14F-4D97-AF65-F5344CB8AC3E}">
        <p14:creationId xmlns:p14="http://schemas.microsoft.com/office/powerpoint/2010/main" val="39840338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6D5B6-5D01-4DEB-8F4F-4AEAFED8D0C4}" type="slidenum">
              <a:rPr lang="en-US" smtClean="0"/>
              <a:t>92</a:t>
            </a:fld>
            <a:endParaRPr lang="en-US"/>
          </a:p>
        </p:txBody>
      </p:sp>
    </p:spTree>
    <p:extLst>
      <p:ext uri="{BB962C8B-B14F-4D97-AF65-F5344CB8AC3E}">
        <p14:creationId xmlns:p14="http://schemas.microsoft.com/office/powerpoint/2010/main" val="95565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BBD3F0-EB19-41BB-9527-91AEA6515099}"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259752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BD3F0-EB19-41BB-9527-91AEA6515099}"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100787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BD3F0-EB19-41BB-9527-91AEA6515099}"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402182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BD3F0-EB19-41BB-9527-91AEA6515099}"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16765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BBD3F0-EB19-41BB-9527-91AEA6515099}"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183098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BBD3F0-EB19-41BB-9527-91AEA6515099}" type="datetimeFigureOut">
              <a:rPr lang="en-US" smtClean="0"/>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12517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BBD3F0-EB19-41BB-9527-91AEA6515099}" type="datetimeFigureOut">
              <a:rPr lang="en-US" smtClean="0"/>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41221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BBD3F0-EB19-41BB-9527-91AEA6515099}" type="datetimeFigureOut">
              <a:rPr lang="en-US" smtClean="0"/>
              <a:t>12/2/20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74849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BD3F0-EB19-41BB-9527-91AEA6515099}" type="datetimeFigureOut">
              <a:rPr lang="en-US" smtClean="0"/>
              <a:t>12/2/20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69538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BBD3F0-EB19-41BB-9527-91AEA6515099}" type="datetimeFigureOut">
              <a:rPr lang="en-US" smtClean="0"/>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108523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BBD3F0-EB19-41BB-9527-91AEA6515099}" type="datetimeFigureOut">
              <a:rPr lang="en-US" smtClean="0"/>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7E33EB-0C14-45C9-BDBF-73DD4A57D328}" type="slidenum">
              <a:rPr lang="en-US" smtClean="0"/>
              <a:t>‹#›</a:t>
            </a:fld>
            <a:endParaRPr lang="en-US" dirty="0"/>
          </a:p>
        </p:txBody>
      </p:sp>
    </p:spTree>
    <p:extLst>
      <p:ext uri="{BB962C8B-B14F-4D97-AF65-F5344CB8AC3E}">
        <p14:creationId xmlns:p14="http://schemas.microsoft.com/office/powerpoint/2010/main" val="146587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BD3F0-EB19-41BB-9527-91AEA6515099}" type="datetimeFigureOut">
              <a:rPr lang="en-US" smtClean="0"/>
              <a:t>12/2/20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E33EB-0C14-45C9-BDBF-73DD4A57D328}" type="slidenum">
              <a:rPr lang="en-US" smtClean="0"/>
              <a:t>‹#›</a:t>
            </a:fld>
            <a:endParaRPr lang="en-US" dirty="0"/>
          </a:p>
        </p:txBody>
      </p:sp>
    </p:spTree>
    <p:extLst>
      <p:ext uri="{BB962C8B-B14F-4D97-AF65-F5344CB8AC3E}">
        <p14:creationId xmlns:p14="http://schemas.microsoft.com/office/powerpoint/2010/main" val="33814414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fedstate@fjc.gov" TargetMode="External"/><Relationship Id="rId4" Type="http://schemas.openxmlformats.org/officeDocument/2006/relationships/hyperlink" Target="https://commons.wikimedia.org/wiki/File:United_States_Bankruptcy_Court_Seal.png"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sv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hyperlink" Target="https://www.fjc.gov/content/326128/navigating-chapter-9-bankruptcy-cod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jc.gov/content/326066/chapter-9-repository"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svg"/><Relationship Id="rId9" Type="http://schemas.microsoft.com/office/2007/relationships/diagramDrawing" Target="../diagrams/drawing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9.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hyperlink" Target="https://www.ncsc.org/Topics/Financial/Foreclosures/Resource-Guide.aspx" TargetMode="External"/><Relationship Id="rId4" Type="http://schemas.openxmlformats.org/officeDocument/2006/relationships/hyperlink" Target="https://fjc.gov/fedstat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fedstate@fjc.gov"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6AD560-E887-4522-B7CD-7B7BA71CA5B3}"/>
              </a:ext>
            </a:extLst>
          </p:cNvPr>
          <p:cNvSpPr>
            <a:spLocks noGrp="1"/>
          </p:cNvSpPr>
          <p:nvPr>
            <p:ph type="ctrTitle"/>
          </p:nvPr>
        </p:nvSpPr>
        <p:spPr>
          <a:xfrm>
            <a:off x="825501" y="1111086"/>
            <a:ext cx="7508874" cy="2623885"/>
          </a:xfrm>
        </p:spPr>
        <p:txBody>
          <a:bodyPr anchor="ctr">
            <a:normAutofit fontScale="90000"/>
          </a:bodyPr>
          <a:lstStyle/>
          <a:p>
            <a:pPr>
              <a:spcBef>
                <a:spcPts val="0"/>
              </a:spcBef>
            </a:pPr>
            <a:b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b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t>Introduction to Bankruptcy Law </a:t>
            </a:r>
            <a:b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t>and the Bankruptcy System:</a:t>
            </a:r>
            <a:b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br>
              <a:rPr lang="en-US" sz="2900"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t>An Educational Primer for State Courts</a:t>
            </a:r>
            <a:b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r>
              <a:rPr lang="en-US" sz="2900" b="1"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t>[Template Presentation For Educational Use]</a:t>
            </a:r>
            <a:br>
              <a:rPr lang="en-US" sz="2900" dirty="0">
                <a:solidFill>
                  <a:srgbClr val="FFFFFF"/>
                </a:solidFill>
                <a:latin typeface="Baskerville Old Face" panose="02020602080505020303" pitchFamily="18" charset="0"/>
                <a:ea typeface="Baskerville Old Face" panose="02020602080505020303" pitchFamily="18" charset="0"/>
                <a:cs typeface="Baskerville Old Face" panose="02020602080505020303" pitchFamily="18" charset="0"/>
              </a:rPr>
            </a:br>
            <a:endParaRPr lang="en-US" sz="2900" dirty="0">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5024434"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184117-BF68-4C2C-BCC7-3A9C858F67D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17467" y="4586361"/>
            <a:ext cx="1746907" cy="1750976"/>
          </a:xfrm>
          <a:prstGeom prst="rect">
            <a:avLst/>
          </a:prstGeom>
        </p:spPr>
      </p:pic>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3726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D03AAA-86BD-4445-B73A-CCF44AD85C48}"/>
              </a:ext>
            </a:extLst>
          </p:cNvPr>
          <p:cNvSpPr txBox="1"/>
          <p:nvPr/>
        </p:nvSpPr>
        <p:spPr>
          <a:xfrm>
            <a:off x="635125" y="4583011"/>
            <a:ext cx="4608036"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template presentation, provided by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Federal Judicial Center, combines, edits, and expands presentations given by bankruptcy judges and state trial court judges. Contact Jason A. Cantone, at </a:t>
            </a:r>
            <a:r>
              <a:rPr lang="en-US" dirty="0">
                <a:latin typeface="Arial" panose="020B0604020202020204" pitchFamily="34" charset="0"/>
                <a:cs typeface="Arial" panose="020B0604020202020204" pitchFamily="34" charset="0"/>
                <a:hlinkClick r:id="rId5"/>
              </a:rPr>
              <a:t>fedstate@fjc.gov</a:t>
            </a:r>
            <a:r>
              <a:rPr lang="en-US" dirty="0">
                <a:latin typeface="Arial" panose="020B0604020202020204" pitchFamily="34" charset="0"/>
                <a:cs typeface="Arial" panose="020B0604020202020204" pitchFamily="34" charset="0"/>
              </a:rPr>
              <a:t>, for more information.  </a:t>
            </a:r>
          </a:p>
        </p:txBody>
      </p:sp>
    </p:spTree>
    <p:extLst>
      <p:ext uri="{BB962C8B-B14F-4D97-AF65-F5344CB8AC3E}">
        <p14:creationId xmlns:p14="http://schemas.microsoft.com/office/powerpoint/2010/main" val="149131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1314450" y="365124"/>
            <a:ext cx="7886700" cy="1325563"/>
          </a:xfrm>
        </p:spPr>
        <p:txBody>
          <a:bodyPr>
            <a:normAutofit/>
          </a:bodyPr>
          <a:lstStyle/>
          <a:p>
            <a:r>
              <a:rPr lang="en-US" b="1">
                <a:latin typeface="Arial" panose="020B0604020202020204" pitchFamily="34" charset="0"/>
                <a:cs typeface="Arial" panose="020B0604020202020204" pitchFamily="34" charset="0"/>
              </a:rPr>
              <a:t>Who are the parties?</a:t>
            </a:r>
            <a:endParaRPr lang="en-US" b="1" dirty="0">
              <a:latin typeface="Arial" panose="020B0604020202020204" pitchFamily="34" charset="0"/>
              <a:cs typeface="Arial" panose="020B0604020202020204" pitchFamily="34" charset="0"/>
            </a:endParaRP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graphicFrame>
        <p:nvGraphicFramePr>
          <p:cNvPr id="16" name="Content Placeholder 2">
            <a:extLst>
              <a:ext uri="{FF2B5EF4-FFF2-40B4-BE49-F238E27FC236}">
                <a16:creationId xmlns:a16="http://schemas.microsoft.com/office/drawing/2014/main" id="{44E59719-CB35-4ECD-9CFB-BFF88155413B}"/>
              </a:ext>
            </a:extLst>
          </p:cNvPr>
          <p:cNvGraphicFramePr>
            <a:graphicFrameLocks noGrp="1"/>
          </p:cNvGraphicFramePr>
          <p:nvPr>
            <p:ph idx="1"/>
            <p:extLst>
              <p:ext uri="{D42A27DB-BD31-4B8C-83A1-F6EECF244321}">
                <p14:modId xmlns:p14="http://schemas.microsoft.com/office/powerpoint/2010/main" val="3106018429"/>
              </p:ext>
            </p:extLst>
          </p:nvPr>
        </p:nvGraphicFramePr>
        <p:xfrm>
          <a:off x="137165" y="1678742"/>
          <a:ext cx="8914274" cy="5448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978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1D8F50-43F3-4A8F-BF16-BA92230E2D5E}"/>
              </a:ext>
            </a:extLst>
          </p:cNvPr>
          <p:cNvSpPr>
            <a:spLocks noGrp="1"/>
          </p:cNvSpPr>
          <p:nvPr>
            <p:ph type="title"/>
          </p:nvPr>
        </p:nvSpPr>
        <p:spPr>
          <a:xfrm>
            <a:off x="571500" y="559678"/>
            <a:ext cx="2675936" cy="4952492"/>
          </a:xfrm>
        </p:spPr>
        <p:txBody>
          <a:bodyPr>
            <a:normAutofit/>
          </a:bodyPr>
          <a:lstStyle/>
          <a:p>
            <a:r>
              <a:rPr lang="en-US" sz="3400" b="1" dirty="0">
                <a:solidFill>
                  <a:schemeClr val="bg1"/>
                </a:solidFill>
                <a:latin typeface="Arial" panose="020B0604020202020204" pitchFamily="34" charset="0"/>
                <a:ea typeface="Baskerville Old Face" panose="02020602080505020303" pitchFamily="18" charset="0"/>
                <a:cs typeface="Arial" panose="020B0604020202020204" pitchFamily="34" charset="0"/>
              </a:rPr>
              <a:t>Bankruptcy</a:t>
            </a:r>
            <a:r>
              <a:rPr lang="en-US" sz="3400" b="1" spc="-23" dirty="0">
                <a:solidFill>
                  <a:schemeClr val="bg1"/>
                </a:solidFill>
                <a:latin typeface="Arial" panose="020B0604020202020204" pitchFamily="34" charset="0"/>
                <a:ea typeface="Baskerville Old Face" panose="02020602080505020303" pitchFamily="18" charset="0"/>
                <a:cs typeface="Arial" panose="020B0604020202020204" pitchFamily="34" charset="0"/>
              </a:rPr>
              <a:t> </a:t>
            </a:r>
            <a:r>
              <a:rPr lang="en-US" sz="3400" b="1" dirty="0">
                <a:solidFill>
                  <a:schemeClr val="bg1"/>
                </a:solidFill>
                <a:latin typeface="Arial" panose="020B0604020202020204" pitchFamily="34" charset="0"/>
                <a:ea typeface="Baskerville Old Face" panose="02020602080505020303" pitchFamily="18" charset="0"/>
                <a:cs typeface="Arial" panose="020B0604020202020204" pitchFamily="34" charset="0"/>
              </a:rPr>
              <a:t>Law</a:t>
            </a:r>
            <a:r>
              <a:rPr lang="en-US" sz="3400" b="1" spc="-4" dirty="0">
                <a:solidFill>
                  <a:schemeClr val="bg1"/>
                </a:solidFill>
                <a:latin typeface="Arial" panose="020B0604020202020204" pitchFamily="34" charset="0"/>
                <a:ea typeface="Baskerville Old Face" panose="02020602080505020303" pitchFamily="18" charset="0"/>
                <a:cs typeface="Arial" panose="020B0604020202020204" pitchFamily="34" charset="0"/>
              </a:rPr>
              <a:t> </a:t>
            </a:r>
            <a:r>
              <a:rPr lang="en-US" sz="3400" b="1" dirty="0">
                <a:solidFill>
                  <a:schemeClr val="bg1"/>
                </a:solidFill>
                <a:latin typeface="Arial" panose="020B0604020202020204" pitchFamily="34" charset="0"/>
                <a:ea typeface="Baskerville Old Face" panose="02020602080505020303" pitchFamily="18" charset="0"/>
                <a:cs typeface="Arial" panose="020B0604020202020204" pitchFamily="34" charset="0"/>
              </a:rPr>
              <a:t>101:  Chapters</a:t>
            </a:r>
            <a:endParaRPr lang="en-US" sz="3400" b="1"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328985AD-88CC-4988-8C37-C705B8924CB2}"/>
              </a:ext>
            </a:extLst>
          </p:cNvPr>
          <p:cNvGraphicFramePr>
            <a:graphicFrameLocks noGrp="1"/>
          </p:cNvGraphicFramePr>
          <p:nvPr>
            <p:ph idx="1"/>
            <p:extLst>
              <p:ext uri="{D42A27DB-BD31-4B8C-83A1-F6EECF244321}">
                <p14:modId xmlns:p14="http://schemas.microsoft.com/office/powerpoint/2010/main" val="3935625224"/>
              </p:ext>
            </p:extLst>
          </p:nvPr>
        </p:nvGraphicFramePr>
        <p:xfrm>
          <a:off x="3490720" y="0"/>
          <a:ext cx="5653279" cy="6793624"/>
        </p:xfrm>
        <a:graphic>
          <a:graphicData uri="http://schemas.openxmlformats.org/drawingml/2006/table">
            <a:tbl>
              <a:tblPr firstRow="1" firstCol="1" bandRow="1">
                <a:noFill/>
                <a:tableStyleId>{5C22544A-7EE6-4342-B048-85BDC9FD1C3A}</a:tableStyleId>
              </a:tblPr>
              <a:tblGrid>
                <a:gridCol w="623971">
                  <a:extLst>
                    <a:ext uri="{9D8B030D-6E8A-4147-A177-3AD203B41FA5}">
                      <a16:colId xmlns:a16="http://schemas.microsoft.com/office/drawing/2014/main" val="69257011"/>
                    </a:ext>
                  </a:extLst>
                </a:gridCol>
                <a:gridCol w="1793439">
                  <a:extLst>
                    <a:ext uri="{9D8B030D-6E8A-4147-A177-3AD203B41FA5}">
                      <a16:colId xmlns:a16="http://schemas.microsoft.com/office/drawing/2014/main" val="326167642"/>
                    </a:ext>
                  </a:extLst>
                </a:gridCol>
                <a:gridCol w="3235869">
                  <a:extLst>
                    <a:ext uri="{9D8B030D-6E8A-4147-A177-3AD203B41FA5}">
                      <a16:colId xmlns:a16="http://schemas.microsoft.com/office/drawing/2014/main" val="3887080212"/>
                    </a:ext>
                  </a:extLst>
                </a:gridCol>
              </a:tblGrid>
              <a:tr h="867585">
                <a:tc>
                  <a:txBody>
                    <a:bodyPr/>
                    <a:lstStyle/>
                    <a:p>
                      <a:pPr marL="0" marR="0" indent="0">
                        <a:spcBef>
                          <a:spcPts val="240"/>
                        </a:spcBef>
                        <a:spcAft>
                          <a:spcPts val="0"/>
                        </a:spcAft>
                      </a:pPr>
                      <a:endParaRPr lang="en-US" sz="1500" b="0" cap="all" spc="150" dirty="0">
                        <a:solidFill>
                          <a:schemeClr val="lt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lnL>
                    <a:lnR w="12700" cmpd="sng">
                      <a:noFill/>
                    </a:lnR>
                    <a:lnT w="12700" cmpd="sng">
                      <a:noFill/>
                    </a:lnT>
                    <a:lnB w="38100" cmpd="sng">
                      <a:noFill/>
                    </a:lnB>
                    <a:solidFill>
                      <a:srgbClr val="505356"/>
                    </a:solidFill>
                  </a:tcPr>
                </a:tc>
                <a:tc>
                  <a:txBody>
                    <a:bodyPr/>
                    <a:lstStyle/>
                    <a:p>
                      <a:pPr marL="0" marR="0" indent="0">
                        <a:spcBef>
                          <a:spcPts val="240"/>
                        </a:spcBef>
                        <a:spcAft>
                          <a:spcPts val="0"/>
                        </a:spcAft>
                      </a:pPr>
                      <a:r>
                        <a:rPr lang="en-US" sz="1500" b="0" cap="all" spc="150" dirty="0">
                          <a:solidFill>
                            <a:schemeClr val="lt1"/>
                          </a:solidFill>
                          <a:effectLst/>
                          <a:latin typeface="Arial" panose="020B0604020202020204" pitchFamily="34" charset="0"/>
                          <a:cs typeface="Arial" panose="020B0604020202020204" pitchFamily="34" charset="0"/>
                        </a:rPr>
                        <a:t>Debtor(s)</a:t>
                      </a:r>
                      <a:endParaRPr lang="en-US" sz="1500" b="0" cap="all" spc="150" dirty="0">
                        <a:solidFill>
                          <a:schemeClr val="lt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lnL>
                    <a:lnR w="12700" cmpd="sng">
                      <a:noFill/>
                    </a:lnR>
                    <a:lnT w="12700" cmpd="sng">
                      <a:noFill/>
                    </a:lnT>
                    <a:lnB w="38100" cmpd="sng">
                      <a:noFill/>
                    </a:lnB>
                    <a:solidFill>
                      <a:srgbClr val="505356"/>
                    </a:solidFill>
                  </a:tcPr>
                </a:tc>
                <a:tc>
                  <a:txBody>
                    <a:bodyPr/>
                    <a:lstStyle/>
                    <a:p>
                      <a:pPr marL="0" marR="0" indent="0">
                        <a:spcBef>
                          <a:spcPts val="240"/>
                        </a:spcBef>
                        <a:spcAft>
                          <a:spcPts val="0"/>
                        </a:spcAft>
                      </a:pPr>
                      <a:r>
                        <a:rPr lang="en-US" sz="1500" b="0" cap="all" spc="150" dirty="0">
                          <a:solidFill>
                            <a:schemeClr val="lt1"/>
                          </a:solidFill>
                          <a:effectLst/>
                          <a:latin typeface="Arial" panose="020B0604020202020204" pitchFamily="34" charset="0"/>
                          <a:cs typeface="Arial" panose="020B0604020202020204" pitchFamily="34" charset="0"/>
                        </a:rPr>
                        <a:t>Description</a:t>
                      </a:r>
                      <a:endParaRPr lang="en-US" sz="1500" b="0" cap="all" spc="150" dirty="0">
                        <a:solidFill>
                          <a:schemeClr val="lt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664903344"/>
                  </a:ext>
                </a:extLst>
              </a:tr>
              <a:tr h="911584">
                <a:tc>
                  <a:txBody>
                    <a:bodyPr/>
                    <a:lstStyle/>
                    <a:p>
                      <a:pPr marL="0" marR="0" indent="0">
                        <a:spcBef>
                          <a:spcPts val="240"/>
                        </a:spcBef>
                        <a:spcAft>
                          <a:spcPts val="0"/>
                        </a:spcAft>
                      </a:pPr>
                      <a:r>
                        <a:rPr lang="en-US" sz="2000" b="1" cap="none" spc="0" dirty="0">
                          <a:solidFill>
                            <a:schemeClr val="tx1"/>
                          </a:solidFill>
                          <a:effectLst/>
                          <a:latin typeface="Arial" panose="020B0604020202020204" pitchFamily="34" charset="0"/>
                          <a:cs typeface="Arial" panose="020B0604020202020204" pitchFamily="34" charset="0"/>
                        </a:rPr>
                        <a:t>7</a:t>
                      </a:r>
                      <a:endParaRPr lang="en-US" sz="20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38100" cmpd="sng">
                      <a:noFill/>
                    </a:lnT>
                    <a:lnB w="12700" cmpd="sng">
                      <a:noFill/>
                      <a:prstDash val="solid"/>
                    </a:lnB>
                    <a:noFill/>
                  </a:tcPr>
                </a:tc>
                <a:tc>
                  <a:txBody>
                    <a:bodyPr/>
                    <a:lstStyle/>
                    <a:p>
                      <a:pPr marL="0" marR="0" indent="0">
                        <a:spcBef>
                          <a:spcPts val="240"/>
                        </a:spcBef>
                        <a:spcAft>
                          <a:spcPts val="0"/>
                        </a:spcAft>
                      </a:pPr>
                      <a:r>
                        <a:rPr lang="en-US" sz="1500" cap="none" spc="0">
                          <a:solidFill>
                            <a:schemeClr val="tx1"/>
                          </a:solidFill>
                          <a:effectLst/>
                          <a:latin typeface="Arial" panose="020B0604020202020204" pitchFamily="34" charset="0"/>
                          <a:cs typeface="Arial" panose="020B0604020202020204" pitchFamily="34" charset="0"/>
                        </a:rPr>
                        <a:t>Business or Individual</a:t>
                      </a:r>
                      <a:endParaRPr lang="en-US" sz="1500" b="1" cap="none" spc="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38100" cmpd="sng">
                      <a:noFill/>
                    </a:lnT>
                    <a:lnB w="12700" cmpd="sng">
                      <a:noFill/>
                      <a:prstDash val="solid"/>
                    </a:lnB>
                    <a:noFill/>
                  </a:tcPr>
                </a:tc>
                <a:tc>
                  <a:txBody>
                    <a:bodyPr/>
                    <a:lstStyle/>
                    <a:p>
                      <a:pPr marL="0" marR="0" indent="0">
                        <a:spcBef>
                          <a:spcPts val="240"/>
                        </a:spcBef>
                        <a:spcAft>
                          <a:spcPts val="0"/>
                        </a:spcAft>
                      </a:pPr>
                      <a:r>
                        <a:rPr lang="en-US" sz="1200" cap="none" spc="0" dirty="0">
                          <a:solidFill>
                            <a:schemeClr val="tx1"/>
                          </a:solidFill>
                          <a:effectLst/>
                          <a:latin typeface="Arial" panose="020B0604020202020204" pitchFamily="34" charset="0"/>
                          <a:cs typeface="Arial" panose="020B0604020202020204" pitchFamily="34" charset="0"/>
                        </a:rPr>
                        <a:t>Provides for “liquidation” or sale of the debtor’s nonexempt property and the distribution of proceeds to creditors. Liquidation is administered by a trustee.</a:t>
                      </a:r>
                      <a:endParaRPr lang="en-US" sz="12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923994109"/>
                  </a:ext>
                </a:extLst>
              </a:tr>
              <a:tr h="559586">
                <a:tc>
                  <a:txBody>
                    <a:bodyPr/>
                    <a:lstStyle/>
                    <a:p>
                      <a:pPr marL="0" marR="0" indent="0">
                        <a:spcBef>
                          <a:spcPts val="240"/>
                        </a:spcBef>
                        <a:spcAft>
                          <a:spcPts val="0"/>
                        </a:spcAft>
                      </a:pPr>
                      <a:r>
                        <a:rPr lang="en-US" sz="2000" b="1" cap="none" spc="0" dirty="0">
                          <a:solidFill>
                            <a:schemeClr val="tx1"/>
                          </a:solidFill>
                          <a:effectLst/>
                          <a:latin typeface="Arial" panose="020B0604020202020204" pitchFamily="34" charset="0"/>
                          <a:cs typeface="Arial" panose="020B0604020202020204" pitchFamily="34" charset="0"/>
                        </a:rPr>
                        <a:t>9</a:t>
                      </a:r>
                      <a:endParaRPr lang="en-US" sz="20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marL="0" marR="0" indent="0">
                        <a:spcBef>
                          <a:spcPts val="24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Municipality</a:t>
                      </a:r>
                      <a:endParaRPr lang="en-US" sz="15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marL="0" marR="0" indent="0">
                        <a:spcBef>
                          <a:spcPts val="240"/>
                        </a:spcBef>
                        <a:spcAft>
                          <a:spcPts val="0"/>
                        </a:spcAft>
                      </a:pPr>
                      <a:r>
                        <a:rPr lang="en-US" sz="1200" b="0"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rPr>
                        <a:t>Provides for the restructuring of a municipality’s debts.</a:t>
                      </a:r>
                    </a:p>
                  </a:txBody>
                  <a:tcPr marL="107852" marR="107852" marT="107852" marB="107852">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1140119607"/>
                  </a:ext>
                </a:extLst>
              </a:tr>
              <a:tr h="1791580">
                <a:tc>
                  <a:txBody>
                    <a:bodyPr/>
                    <a:lstStyle/>
                    <a:p>
                      <a:pPr marL="0" marR="0" indent="0">
                        <a:spcBef>
                          <a:spcPts val="240"/>
                        </a:spcBef>
                        <a:spcAft>
                          <a:spcPts val="0"/>
                        </a:spcAft>
                      </a:pPr>
                      <a:r>
                        <a:rPr lang="en-US" sz="2000" b="1" cap="none" spc="0" dirty="0">
                          <a:solidFill>
                            <a:schemeClr val="tx1"/>
                          </a:solidFill>
                          <a:effectLst/>
                          <a:latin typeface="Arial" panose="020B0604020202020204" pitchFamily="34" charset="0"/>
                          <a:cs typeface="Arial" panose="020B0604020202020204" pitchFamily="34" charset="0"/>
                        </a:rPr>
                        <a:t>11</a:t>
                      </a:r>
                      <a:endParaRPr lang="en-US" sz="20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noFill/>
                  </a:tcPr>
                </a:tc>
                <a:tc>
                  <a:txBody>
                    <a:bodyPr/>
                    <a:lstStyle/>
                    <a:p>
                      <a:pPr marL="0" marR="0" indent="0">
                        <a:spcBef>
                          <a:spcPts val="24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Business or individual</a:t>
                      </a:r>
                      <a:endParaRPr lang="en-US" sz="15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noFill/>
                  </a:tcPr>
                </a:tc>
                <a:tc>
                  <a:txBody>
                    <a:bodyPr/>
                    <a:lstStyle/>
                    <a:p>
                      <a:pPr marL="0" marR="0" indent="0">
                        <a:spcBef>
                          <a:spcPts val="240"/>
                        </a:spcBef>
                        <a:spcAft>
                          <a:spcPts val="0"/>
                        </a:spcAft>
                      </a:pPr>
                      <a:r>
                        <a:rPr lang="en-US" sz="1200" cap="none" spc="0" dirty="0">
                          <a:solidFill>
                            <a:schemeClr val="tx1"/>
                          </a:solidFill>
                          <a:effectLst/>
                          <a:latin typeface="Arial" panose="020B0604020202020204" pitchFamily="34" charset="0"/>
                          <a:cs typeface="Arial" panose="020B0604020202020204" pitchFamily="34" charset="0"/>
                        </a:rPr>
                        <a:t>Provides for “reorganization,” usually of a corporation or partnership; a Chapter 11 debtor usually proposes a plan of reorganization to keep its business alive and to pay creditors over time; people in business and individuals can also seek relief under Chapter 11. Court holds a confirmation hearing and at least one class of impaired creditors must support the plan.</a:t>
                      </a:r>
                      <a:endParaRPr lang="en-US" sz="12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63368081"/>
                  </a:ext>
                </a:extLst>
              </a:tr>
              <a:tr h="676919">
                <a:tc>
                  <a:txBody>
                    <a:bodyPr/>
                    <a:lstStyle/>
                    <a:p>
                      <a:pPr marL="0" marR="0" indent="0">
                        <a:spcBef>
                          <a:spcPts val="240"/>
                        </a:spcBef>
                        <a:spcAft>
                          <a:spcPts val="0"/>
                        </a:spcAft>
                      </a:pPr>
                      <a:r>
                        <a:rPr lang="en-US" sz="2000" b="1" cap="none" spc="0" dirty="0">
                          <a:solidFill>
                            <a:schemeClr val="tx1"/>
                          </a:solidFill>
                          <a:effectLst/>
                          <a:latin typeface="Arial" panose="020B0604020202020204" pitchFamily="34" charset="0"/>
                          <a:cs typeface="Arial" panose="020B0604020202020204" pitchFamily="34" charset="0"/>
                        </a:rPr>
                        <a:t>12</a:t>
                      </a:r>
                      <a:endParaRPr lang="en-US" sz="20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indent="0">
                        <a:spcBef>
                          <a:spcPts val="240"/>
                        </a:spcBef>
                        <a:spcAft>
                          <a:spcPts val="0"/>
                        </a:spcAft>
                      </a:pPr>
                      <a:r>
                        <a:rPr lang="en-US" sz="1500" cap="none" spc="0">
                          <a:solidFill>
                            <a:schemeClr val="tx1"/>
                          </a:solidFill>
                          <a:effectLst/>
                          <a:latin typeface="Arial" panose="020B0604020202020204" pitchFamily="34" charset="0"/>
                          <a:cs typeface="Arial" panose="020B0604020202020204" pitchFamily="34" charset="0"/>
                        </a:rPr>
                        <a:t>Business or individual</a:t>
                      </a:r>
                      <a:endParaRPr lang="en-US" sz="1500" b="1" cap="none" spc="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indent="0">
                        <a:spcBef>
                          <a:spcPts val="240"/>
                        </a:spcBef>
                        <a:spcAft>
                          <a:spcPts val="0"/>
                        </a:spcAft>
                      </a:pPr>
                      <a:r>
                        <a:rPr lang="en-US" sz="1200" cap="none" spc="0" dirty="0">
                          <a:solidFill>
                            <a:schemeClr val="tx1"/>
                          </a:solidFill>
                          <a:effectLst/>
                          <a:latin typeface="Arial" panose="020B0604020202020204" pitchFamily="34" charset="0"/>
                          <a:cs typeface="Arial" panose="020B0604020202020204" pitchFamily="34" charset="0"/>
                        </a:rPr>
                        <a:t>Provides for adjustment of debts of a “family farmer” or “family fisherman.”</a:t>
                      </a:r>
                      <a:endParaRPr lang="en-US" sz="12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516201404"/>
                  </a:ext>
                </a:extLst>
              </a:tr>
              <a:tr h="911584">
                <a:tc>
                  <a:txBody>
                    <a:bodyPr/>
                    <a:lstStyle/>
                    <a:p>
                      <a:pPr marL="0" marR="0" indent="0">
                        <a:spcBef>
                          <a:spcPts val="240"/>
                        </a:spcBef>
                        <a:spcAft>
                          <a:spcPts val="0"/>
                        </a:spcAft>
                      </a:pPr>
                      <a:r>
                        <a:rPr lang="en-US" sz="2000" b="1" cap="none" spc="0" dirty="0">
                          <a:solidFill>
                            <a:schemeClr val="tx1"/>
                          </a:solidFill>
                          <a:effectLst/>
                          <a:latin typeface="Arial" panose="020B0604020202020204" pitchFamily="34" charset="0"/>
                          <a:cs typeface="Arial" panose="020B0604020202020204" pitchFamily="34" charset="0"/>
                        </a:rPr>
                        <a:t>13</a:t>
                      </a:r>
                      <a:endParaRPr lang="en-US" sz="20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noFill/>
                  </a:tcPr>
                </a:tc>
                <a:tc>
                  <a:txBody>
                    <a:bodyPr/>
                    <a:lstStyle/>
                    <a:p>
                      <a:pPr marL="0" marR="0" indent="0">
                        <a:spcBef>
                          <a:spcPts val="240"/>
                        </a:spcBef>
                        <a:spcAft>
                          <a:spcPts val="0"/>
                        </a:spcAft>
                      </a:pPr>
                      <a:r>
                        <a:rPr lang="en-US" sz="1500" cap="none" spc="0" dirty="0">
                          <a:solidFill>
                            <a:schemeClr val="tx1"/>
                          </a:solidFill>
                          <a:effectLst/>
                          <a:latin typeface="Arial" panose="020B0604020202020204" pitchFamily="34" charset="0"/>
                          <a:cs typeface="Arial" panose="020B0604020202020204" pitchFamily="34" charset="0"/>
                        </a:rPr>
                        <a:t>Individual</a:t>
                      </a:r>
                      <a:endParaRPr lang="en-US" sz="15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noFill/>
                  </a:tcPr>
                </a:tc>
                <a:tc>
                  <a:txBody>
                    <a:bodyPr/>
                    <a:lstStyle/>
                    <a:p>
                      <a:pPr marL="0" marR="0" indent="0">
                        <a:spcBef>
                          <a:spcPts val="240"/>
                        </a:spcBef>
                        <a:spcAft>
                          <a:spcPts val="0"/>
                        </a:spcAft>
                      </a:pPr>
                      <a:r>
                        <a:rPr lang="en-US" sz="1200" cap="none" spc="0" dirty="0">
                          <a:solidFill>
                            <a:schemeClr val="tx1"/>
                          </a:solidFill>
                          <a:effectLst/>
                          <a:latin typeface="Arial" panose="020B0604020202020204" pitchFamily="34" charset="0"/>
                          <a:cs typeface="Arial" panose="020B0604020202020204" pitchFamily="34" charset="0"/>
                        </a:rPr>
                        <a:t>Provides for adjustment of debts of an individual with regular income; a Chapter 13 debtor is usually allowed to keep property and pay debts over time.</a:t>
                      </a:r>
                      <a:endParaRPr lang="en-US" sz="12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endParaRPr>
                    </a:p>
                  </a:txBody>
                  <a:tcPr marL="107852" marR="107852" marT="107852" marB="1078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55730697"/>
                  </a:ext>
                </a:extLst>
              </a:tr>
              <a:tr h="911584">
                <a:tc>
                  <a:txBody>
                    <a:bodyPr/>
                    <a:lstStyle/>
                    <a:p>
                      <a:pPr marL="0" marR="0" indent="0">
                        <a:spcBef>
                          <a:spcPts val="240"/>
                        </a:spcBef>
                        <a:spcAft>
                          <a:spcPts val="0"/>
                        </a:spcAft>
                      </a:pPr>
                      <a:r>
                        <a:rPr lang="en-US" sz="2000" b="1"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rPr>
                        <a:t>15</a:t>
                      </a:r>
                    </a:p>
                  </a:txBody>
                  <a:tcPr marL="107852" marR="107852" marT="107852" marB="10785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indent="0">
                        <a:spcBef>
                          <a:spcPts val="240"/>
                        </a:spcBef>
                        <a:spcAft>
                          <a:spcPts val="0"/>
                        </a:spcAft>
                      </a:pPr>
                      <a:r>
                        <a:rPr lang="en-US" sz="1500" b="0"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rPr>
                        <a:t>Business </a:t>
                      </a:r>
                      <a:br>
                        <a:rPr lang="en-US" sz="1500" b="0"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rPr>
                      </a:br>
                      <a:r>
                        <a:rPr lang="en-US" sz="1500" b="0"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rPr>
                        <a:t>(outside of U.S.)</a:t>
                      </a:r>
                    </a:p>
                  </a:txBody>
                  <a:tcPr marL="107852" marR="107852" marT="107852" marB="10785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indent="0">
                        <a:spcBef>
                          <a:spcPts val="240"/>
                        </a:spcBef>
                        <a:spcAft>
                          <a:spcPts val="0"/>
                        </a:spcAft>
                      </a:pPr>
                      <a:r>
                        <a:rPr lang="en-US" sz="1200" b="0" cap="none" spc="0" dirty="0">
                          <a:solidFill>
                            <a:schemeClr val="tx1"/>
                          </a:solidFill>
                          <a:effectLst/>
                          <a:latin typeface="Arial" panose="020B0604020202020204" pitchFamily="34" charset="0"/>
                          <a:ea typeface="Baskerville Old Face" panose="02020602080505020303" pitchFamily="18" charset="0"/>
                          <a:cs typeface="Arial" panose="020B0604020202020204" pitchFamily="34" charset="0"/>
                        </a:rPr>
                        <a:t>Provides for cooperation in ancillary and other cross-border cases. </a:t>
                      </a:r>
                    </a:p>
                  </a:txBody>
                  <a:tcPr marL="107852" marR="107852" marT="107852" marB="10785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387670249"/>
                  </a:ext>
                </a:extLst>
              </a:tr>
            </a:tbl>
          </a:graphicData>
        </a:graphic>
      </p:graphicFrame>
    </p:spTree>
    <p:extLst>
      <p:ext uri="{BB962C8B-B14F-4D97-AF65-F5344CB8AC3E}">
        <p14:creationId xmlns:p14="http://schemas.microsoft.com/office/powerpoint/2010/main" val="386485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1435101" y="365125"/>
            <a:ext cx="7080249" cy="1325563"/>
          </a:xfrm>
        </p:spPr>
        <p:txBody>
          <a:bodyPr>
            <a:normAutofit/>
          </a:bodyPr>
          <a:lstStyle/>
          <a:p>
            <a:r>
              <a:rPr lang="en-US" b="1">
                <a:latin typeface="Arial" panose="020B0604020202020204" pitchFamily="34" charset="0"/>
                <a:cs typeface="Arial" panose="020B0604020202020204" pitchFamily="34" charset="0"/>
              </a:rPr>
              <a:t>Questions to consider</a:t>
            </a:r>
            <a:endParaRPr lang="en-US" b="1" dirty="0">
              <a:latin typeface="Arial" panose="020B0604020202020204" pitchFamily="34" charset="0"/>
              <a:cs typeface="Arial" panose="020B0604020202020204" pitchFamily="34" charset="0"/>
            </a:endParaRP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628649" y="1825625"/>
            <a:ext cx="8142371" cy="4731586"/>
          </a:xfrm>
        </p:spPr>
        <p:txBody>
          <a:bodyPr>
            <a:normAutofit lnSpcReduction="10000"/>
          </a:bodyPr>
          <a:lstStyle/>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Is the bankruptcy a Chapter 7, 11, 12, or 13?</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Who is the actual debtor in the bankruptcy? (Individual, married couple, other?)</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sz="2400" dirty="0">
                <a:latin typeface="Arial" panose="020B0604020202020204" pitchFamily="34" charset="0"/>
                <a:cs typeface="Arial" panose="020B0604020202020204" pitchFamily="34" charset="0"/>
              </a:rPr>
              <a:t>Who is the proper party to a lawsuit in which the debtor is a party?  (Chapter 7 trustee, debtor-in-possession under Sections 323, 1303, 1203, or 1107, emerging debtor, court-appointed trustee?)  </a:t>
            </a:r>
          </a:p>
          <a:p>
            <a:pPr lvl="1"/>
            <a:r>
              <a:rPr lang="en-US" sz="2000" dirty="0">
                <a:latin typeface="Arial" panose="020B0604020202020204" pitchFamily="34" charset="0"/>
                <a:cs typeface="Arial" panose="020B0604020202020204" pitchFamily="34" charset="0"/>
              </a:rPr>
              <a:t>Is substitution necessary? (Typically, only in a Chapter 7 case.)</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Is the debt a Domestic Support Obligation (DSO)?</a:t>
            </a:r>
          </a:p>
        </p:txBody>
      </p:sp>
    </p:spTree>
    <p:extLst>
      <p:ext uri="{BB962C8B-B14F-4D97-AF65-F5344CB8AC3E}">
        <p14:creationId xmlns:p14="http://schemas.microsoft.com/office/powerpoint/2010/main" val="38629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1435101" y="365125"/>
            <a:ext cx="7080249" cy="1325563"/>
          </a:xfrm>
        </p:spPr>
        <p:txBody>
          <a:bodyPr>
            <a:normAutofit/>
          </a:bodyPr>
          <a:lstStyle/>
          <a:p>
            <a:r>
              <a:rPr lang="en-US" b="1">
                <a:latin typeface="Arial" panose="020B0604020202020204" pitchFamily="34" charset="0"/>
                <a:cs typeface="Arial" panose="020B0604020202020204" pitchFamily="34" charset="0"/>
              </a:rPr>
              <a:t>Questions to consider</a:t>
            </a:r>
            <a:endParaRPr lang="en-US" b="1" dirty="0">
              <a:latin typeface="Arial" panose="020B0604020202020204" pitchFamily="34" charset="0"/>
              <a:cs typeface="Arial" panose="020B0604020202020204" pitchFamily="34" charset="0"/>
            </a:endParaRP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628650" y="1825625"/>
            <a:ext cx="7886700" cy="4351338"/>
          </a:xfrm>
        </p:spPr>
        <p:txBody>
          <a:bodyPr>
            <a:normAutofit lnSpcReduction="10000"/>
          </a:bodyPr>
          <a:lstStyle/>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Does the automatic stay apply?</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If so, has the court granted relief from the stay?</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Has the exempt property been determined?</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Is the debt dischargeable or has the debt been discharged?</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Have any payments been made to the Chapter 13 trustee on account of past-due support obligations?</a:t>
            </a:r>
          </a:p>
        </p:txBody>
      </p:sp>
    </p:spTree>
    <p:extLst>
      <p:ext uri="{BB962C8B-B14F-4D97-AF65-F5344CB8AC3E}">
        <p14:creationId xmlns:p14="http://schemas.microsoft.com/office/powerpoint/2010/main" val="273163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72532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Chapter 9 Process</a:t>
            </a:r>
          </a:p>
        </p:txBody>
      </p:sp>
      <p:sp>
        <p:nvSpPr>
          <p:cNvPr id="5" name="TextBox 4">
            <a:extLst>
              <a:ext uri="{FF2B5EF4-FFF2-40B4-BE49-F238E27FC236}">
                <a16:creationId xmlns:a16="http://schemas.microsoft.com/office/drawing/2014/main" id="{E0C26E7B-A1AC-4625-B91F-DA0A09DED155}"/>
              </a:ext>
            </a:extLst>
          </p:cNvPr>
          <p:cNvSpPr txBox="1"/>
          <p:nvPr/>
        </p:nvSpPr>
        <p:spPr>
          <a:xfrm>
            <a:off x="3933027" y="470925"/>
            <a:ext cx="5144020" cy="6663363"/>
          </a:xfrm>
          <a:prstGeom prst="rect">
            <a:avLst/>
          </a:prstGeom>
          <a:noFill/>
        </p:spPr>
        <p:txBody>
          <a:bodyPr wrap="square" rtlCol="0">
            <a:spAutoFit/>
          </a:bodyPr>
          <a:lstStyle/>
          <a:p>
            <a:pPr lvl="0"/>
            <a:r>
              <a:rPr lang="en-US" sz="2300" b="1" dirty="0">
                <a:latin typeface="Arial" panose="020B0604020202020204" pitchFamily="34" charset="0"/>
                <a:cs typeface="Arial" panose="020B0604020202020204" pitchFamily="34" charset="0"/>
              </a:rPr>
              <a:t>Chapter 9 bankruptcy will not be discussed in this presentation. </a:t>
            </a:r>
          </a:p>
          <a:p>
            <a:pPr lvl="0"/>
            <a:endParaRPr lang="en-US" sz="2300" dirty="0">
              <a:latin typeface="Arial" panose="020B0604020202020204" pitchFamily="34" charset="0"/>
              <a:cs typeface="Arial" panose="020B0604020202020204" pitchFamily="34" charset="0"/>
            </a:endParaRPr>
          </a:p>
          <a:p>
            <a:pPr lvl="0"/>
            <a:r>
              <a:rPr lang="en-US" sz="2300" dirty="0">
                <a:latin typeface="Arial" panose="020B0604020202020204" pitchFamily="34" charset="0"/>
                <a:cs typeface="Arial" panose="020B0604020202020204" pitchFamily="34" charset="0"/>
              </a:rPr>
              <a:t>For more information on Chapter 9, see: </a:t>
            </a:r>
          </a:p>
          <a:p>
            <a:pPr lvl="0"/>
            <a:endParaRPr lang="en-US" sz="2300" dirty="0">
              <a:latin typeface="Arial" panose="020B0604020202020204" pitchFamily="34" charset="0"/>
              <a:cs typeface="Arial" panose="020B0604020202020204" pitchFamily="34" charset="0"/>
            </a:endParaRPr>
          </a:p>
          <a:p>
            <a:pPr lvl="0"/>
            <a:r>
              <a:rPr lang="en-US" sz="2300" b="1" i="1" dirty="0">
                <a:latin typeface="Arial" panose="020B0604020202020204" pitchFamily="34" charset="0"/>
                <a:cs typeface="Arial" panose="020B0604020202020204" pitchFamily="34" charset="0"/>
                <a:hlinkClick r:id="rId3"/>
              </a:rPr>
              <a:t>Navigating Chapter 9 of the Bankruptcy Code</a:t>
            </a:r>
            <a:endParaRPr lang="en-US" sz="2300" b="1" i="1" dirty="0">
              <a:latin typeface="Arial" panose="020B0604020202020204" pitchFamily="34" charset="0"/>
              <a:cs typeface="Arial" panose="020B0604020202020204" pitchFamily="34" charset="0"/>
            </a:endParaRPr>
          </a:p>
          <a:p>
            <a:pPr lvl="0"/>
            <a:r>
              <a:rPr lang="en-US" sz="2300" dirty="0">
                <a:latin typeface="Arial" panose="020B0604020202020204" pitchFamily="34" charset="0"/>
                <a:cs typeface="Arial" panose="020B0604020202020204" pitchFamily="34" charset="0"/>
              </a:rPr>
              <a:t>(a 2017 publication coordinated by the Federal Judicial Center (FJC))</a:t>
            </a:r>
          </a:p>
          <a:p>
            <a:pPr lvl="0"/>
            <a:endParaRPr lang="en-US" sz="2300" dirty="0">
              <a:latin typeface="Arial" panose="020B0604020202020204" pitchFamily="34" charset="0"/>
              <a:cs typeface="Arial" panose="020B0604020202020204" pitchFamily="34" charset="0"/>
            </a:endParaRPr>
          </a:p>
          <a:p>
            <a:pPr lvl="0"/>
            <a:r>
              <a:rPr lang="en-US" sz="2300" b="1" i="1" dirty="0">
                <a:latin typeface="Arial" panose="020B0604020202020204" pitchFamily="34" charset="0"/>
                <a:cs typeface="Arial" panose="020B0604020202020204" pitchFamily="34" charset="0"/>
                <a:hlinkClick r:id="rId4"/>
              </a:rPr>
              <a:t>Chapter 9 Online Resource Repository</a:t>
            </a:r>
            <a:endParaRPr lang="en-US" sz="2300" b="1" i="1"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(an FJC resource with examples of case documents and other resource materials related to issues likely to arise in Chapter 9 cases)</a:t>
            </a:r>
          </a:p>
          <a:p>
            <a:pPr lvl="0"/>
            <a:endParaRPr lang="en-US" dirty="0"/>
          </a:p>
          <a:p>
            <a:pPr lvl="0"/>
            <a:endParaRPr lang="en-US" dirty="0"/>
          </a:p>
        </p:txBody>
      </p:sp>
    </p:spTree>
    <p:extLst>
      <p:ext uri="{BB962C8B-B14F-4D97-AF65-F5344CB8AC3E}">
        <p14:creationId xmlns:p14="http://schemas.microsoft.com/office/powerpoint/2010/main" val="385326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72532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Chapter 7 Process</a:t>
            </a:r>
          </a:p>
        </p:txBody>
      </p:sp>
      <p:graphicFrame>
        <p:nvGraphicFramePr>
          <p:cNvPr id="65" name="Content Placeholder 2">
            <a:extLst>
              <a:ext uri="{FF2B5EF4-FFF2-40B4-BE49-F238E27FC236}">
                <a16:creationId xmlns:a16="http://schemas.microsoft.com/office/drawing/2014/main" id="{3A7663F9-7518-481D-94F7-DA0E0CD54BD1}"/>
              </a:ext>
            </a:extLst>
          </p:cNvPr>
          <p:cNvGraphicFramePr/>
          <p:nvPr>
            <p:extLst>
              <p:ext uri="{D42A27DB-BD31-4B8C-83A1-F6EECF244321}">
                <p14:modId xmlns:p14="http://schemas.microsoft.com/office/powerpoint/2010/main" val="3844671454"/>
              </p:ext>
            </p:extLst>
          </p:nvPr>
        </p:nvGraphicFramePr>
        <p:xfrm>
          <a:off x="3633849" y="167426"/>
          <a:ext cx="5510151" cy="647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24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59328" y="1012004"/>
            <a:ext cx="3116398"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Chapter 11, Subchapter V</a:t>
            </a:r>
          </a:p>
        </p:txBody>
      </p:sp>
      <p:sp>
        <p:nvSpPr>
          <p:cNvPr id="5" name="TextBox 4">
            <a:extLst>
              <a:ext uri="{FF2B5EF4-FFF2-40B4-BE49-F238E27FC236}">
                <a16:creationId xmlns:a16="http://schemas.microsoft.com/office/drawing/2014/main" id="{E0C26E7B-A1AC-4625-B91F-DA0A09DED155}"/>
              </a:ext>
            </a:extLst>
          </p:cNvPr>
          <p:cNvSpPr txBox="1"/>
          <p:nvPr/>
        </p:nvSpPr>
        <p:spPr>
          <a:xfrm>
            <a:off x="3806247" y="1239916"/>
            <a:ext cx="5144020" cy="4985980"/>
          </a:xfrm>
          <a:prstGeom prst="rect">
            <a:avLst/>
          </a:prstGeom>
          <a:noFill/>
        </p:spPr>
        <p:txBody>
          <a:bodyPr wrap="square" rtlCol="0">
            <a:spAutoFit/>
          </a:bodyPr>
          <a:lstStyle/>
          <a:p>
            <a:r>
              <a:rPr lang="en-US" sz="2500" dirty="0">
                <a:latin typeface="Arial" panose="020B0604020202020204" pitchFamily="34" charset="0"/>
                <a:ea typeface="Times New Roman" pitchFamily="2" charset="0"/>
                <a:cs typeface="Arial" panose="020B0604020202020204" pitchFamily="34" charset="0"/>
              </a:rPr>
              <a:t>As a result of passage of the Small Business Reorganization Act (which went into effect February 19, 2020), there is a new Subchapter V to Chapter 11, with a number of unique provisions for small business debtors.  </a:t>
            </a:r>
          </a:p>
          <a:p>
            <a:endParaRPr lang="en-US" sz="2500" dirty="0">
              <a:latin typeface="Arial" panose="020B0604020202020204" pitchFamily="34" charset="0"/>
              <a:ea typeface="Times New Roman" pitchFamily="2" charset="0"/>
              <a:cs typeface="Arial" panose="020B0604020202020204" pitchFamily="34" charset="0"/>
            </a:endParaRPr>
          </a:p>
          <a:p>
            <a:r>
              <a:rPr lang="en-US" sz="2500" b="1" dirty="0">
                <a:latin typeface="Arial" panose="020B0604020202020204" pitchFamily="34" charset="0"/>
                <a:ea typeface="Times New Roman" pitchFamily="2" charset="0"/>
                <a:cs typeface="Arial" panose="020B0604020202020204" pitchFamily="34" charset="0"/>
              </a:rPr>
              <a:t>Advice</a:t>
            </a:r>
            <a:r>
              <a:rPr lang="en-US" sz="2500" dirty="0">
                <a:latin typeface="Arial" panose="020B0604020202020204" pitchFamily="34" charset="0"/>
                <a:ea typeface="Times New Roman" pitchFamily="2" charset="0"/>
                <a:cs typeface="Arial" panose="020B0604020202020204" pitchFamily="34" charset="0"/>
              </a:rPr>
              <a:t>: For those involved in cases with small business debtors, reviewing this new subchapter is important. </a:t>
            </a:r>
            <a:endParaRPr lang="en-US" dirty="0"/>
          </a:p>
          <a:p>
            <a:pPr lvl="0"/>
            <a:endParaRPr lang="en-US" dirty="0"/>
          </a:p>
        </p:txBody>
      </p:sp>
    </p:spTree>
    <p:extLst>
      <p:ext uri="{BB962C8B-B14F-4D97-AF65-F5344CB8AC3E}">
        <p14:creationId xmlns:p14="http://schemas.microsoft.com/office/powerpoint/2010/main" val="424091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0C26E7B-A1AC-4625-B91F-DA0A09DED155}"/>
              </a:ext>
            </a:extLst>
          </p:cNvPr>
          <p:cNvSpPr txBox="1"/>
          <p:nvPr/>
        </p:nvSpPr>
        <p:spPr>
          <a:xfrm>
            <a:off x="3806247" y="1239916"/>
            <a:ext cx="5144020" cy="3831818"/>
          </a:xfrm>
          <a:prstGeom prst="rect">
            <a:avLst/>
          </a:prstGeom>
          <a:noFill/>
        </p:spPr>
        <p:txBody>
          <a:bodyPr wrap="square" rtlCol="0">
            <a:spAutoFit/>
          </a:bodyPr>
          <a:lstStyle/>
          <a:p>
            <a:r>
              <a:rPr lang="en-US" sz="2500" dirty="0">
                <a:latin typeface="Arial" panose="020B0604020202020204" pitchFamily="34" charset="0"/>
                <a:ea typeface="Times New Roman" pitchFamily="2" charset="0"/>
                <a:cs typeface="Arial" panose="020B0604020202020204" pitchFamily="34" charset="0"/>
              </a:rPr>
              <a:t>Chapter 13 is another means for individual debtors to get a discharge of their debts.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Requires a debtor to formulate a repayment plan and to schedule payments to creditors of their disposable income over a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three-to-five-year period. </a:t>
            </a:r>
            <a:endParaRPr lang="en-US" dirty="0"/>
          </a:p>
          <a:p>
            <a:pPr lvl="0"/>
            <a:endParaRPr lang="en-US" dirty="0"/>
          </a:p>
        </p:txBody>
      </p:sp>
      <p:sp>
        <p:nvSpPr>
          <p:cNvPr id="7" name="Title 1">
            <a:extLst>
              <a:ext uri="{FF2B5EF4-FFF2-40B4-BE49-F238E27FC236}">
                <a16:creationId xmlns:a16="http://schemas.microsoft.com/office/drawing/2014/main" id="{8ACFB5F8-B90D-4BD3-B3D1-967BB2A3E081}"/>
              </a:ext>
            </a:extLst>
          </p:cNvPr>
          <p:cNvSpPr>
            <a:spLocks noGrp="1"/>
          </p:cNvSpPr>
          <p:nvPr>
            <p:ph type="title"/>
          </p:nvPr>
        </p:nvSpPr>
        <p:spPr>
          <a:xfrm>
            <a:off x="471360" y="1012004"/>
            <a:ext cx="305702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Chapter 13</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Process</a:t>
            </a:r>
          </a:p>
        </p:txBody>
      </p:sp>
    </p:spTree>
    <p:extLst>
      <p:ext uri="{BB962C8B-B14F-4D97-AF65-F5344CB8AC3E}">
        <p14:creationId xmlns:p14="http://schemas.microsoft.com/office/powerpoint/2010/main" val="300208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71358" y="1012004"/>
            <a:ext cx="305702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Chapter 13</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Process</a:t>
            </a:r>
          </a:p>
        </p:txBody>
      </p:sp>
      <p:sp>
        <p:nvSpPr>
          <p:cNvPr id="5" name="TextBox 4">
            <a:extLst>
              <a:ext uri="{FF2B5EF4-FFF2-40B4-BE49-F238E27FC236}">
                <a16:creationId xmlns:a16="http://schemas.microsoft.com/office/drawing/2014/main" id="{E0C26E7B-A1AC-4625-B91F-DA0A09DED155}"/>
              </a:ext>
            </a:extLst>
          </p:cNvPr>
          <p:cNvSpPr txBox="1"/>
          <p:nvPr/>
        </p:nvSpPr>
        <p:spPr>
          <a:xfrm>
            <a:off x="3806247" y="1239916"/>
            <a:ext cx="4974680" cy="4985980"/>
          </a:xfrm>
          <a:prstGeom prst="rect">
            <a:avLst/>
          </a:prstGeom>
          <a:noFill/>
        </p:spPr>
        <p:txBody>
          <a:bodyPr wrap="square" rtlCol="0">
            <a:spAutoFit/>
          </a:bodyPr>
          <a:lstStyle/>
          <a:p>
            <a:r>
              <a:rPr lang="en-US" sz="2500" dirty="0">
                <a:latin typeface="Arial" panose="020B0604020202020204" pitchFamily="34" charset="0"/>
                <a:ea typeface="Times New Roman" pitchFamily="2" charset="0"/>
                <a:cs typeface="Arial" panose="020B0604020202020204" pitchFamily="34" charset="0"/>
              </a:rPr>
              <a:t>Once the Chapter 13 plan is finalized and negotiated with the debtor’s creditors and the Chapter 13 trustee, the court will enter a confirmation order approving the plan.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Only when the Chapter 13 debtor finishes making all of the payments due under the plan does the debtor get an order of discharge. </a:t>
            </a:r>
            <a:endParaRPr lang="en-US" dirty="0"/>
          </a:p>
          <a:p>
            <a:pPr lvl="0"/>
            <a:endParaRPr lang="en-US" dirty="0"/>
          </a:p>
        </p:txBody>
      </p:sp>
    </p:spTree>
    <p:extLst>
      <p:ext uri="{BB962C8B-B14F-4D97-AF65-F5344CB8AC3E}">
        <p14:creationId xmlns:p14="http://schemas.microsoft.com/office/powerpoint/2010/main" val="37711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5424" y="1012004"/>
            <a:ext cx="2962018"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Chapter 13</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Process</a:t>
            </a:r>
          </a:p>
        </p:txBody>
      </p:sp>
      <p:sp>
        <p:nvSpPr>
          <p:cNvPr id="5" name="TextBox 4">
            <a:extLst>
              <a:ext uri="{FF2B5EF4-FFF2-40B4-BE49-F238E27FC236}">
                <a16:creationId xmlns:a16="http://schemas.microsoft.com/office/drawing/2014/main" id="{E0C26E7B-A1AC-4625-B91F-DA0A09DED155}"/>
              </a:ext>
            </a:extLst>
          </p:cNvPr>
          <p:cNvSpPr txBox="1"/>
          <p:nvPr/>
        </p:nvSpPr>
        <p:spPr>
          <a:xfrm>
            <a:off x="3806247" y="1239916"/>
            <a:ext cx="5144020" cy="244682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Caution: </a:t>
            </a:r>
            <a:r>
              <a:rPr lang="en-US" sz="2500" dirty="0">
                <a:latin typeface="Arial" panose="020B0604020202020204" pitchFamily="34" charset="0"/>
                <a:cs typeface="Arial" panose="020B0604020202020204" pitchFamily="34" charset="0"/>
              </a:rPr>
              <a:t>C</a:t>
            </a:r>
            <a:r>
              <a:rPr lang="en-US" sz="2500" dirty="0">
                <a:latin typeface="Arial" panose="020B0604020202020204" pitchFamily="34" charset="0"/>
                <a:ea typeface="Times New Roman" pitchFamily="2" charset="0"/>
                <a:cs typeface="Arial" panose="020B0604020202020204" pitchFamily="34" charset="0"/>
              </a:rPr>
              <a:t>hapter 13 changes the definition of “property of the estate” to include property acquired postpetition. </a:t>
            </a:r>
          </a:p>
          <a:p>
            <a:r>
              <a:rPr lang="en-US" sz="2500" i="1" dirty="0">
                <a:latin typeface="Arial" panose="020B0604020202020204" pitchFamily="34" charset="0"/>
                <a:ea typeface="Times New Roman" pitchFamily="2" charset="0"/>
                <a:cs typeface="Arial" panose="020B0604020202020204" pitchFamily="34" charset="0"/>
              </a:rPr>
              <a:t>See </a:t>
            </a:r>
            <a:r>
              <a:rPr lang="en-US" sz="2500" dirty="0">
                <a:latin typeface="Arial" panose="020B0604020202020204" pitchFamily="34" charset="0"/>
                <a:ea typeface="Times New Roman" pitchFamily="2" charset="0"/>
                <a:cs typeface="Arial" panose="020B0604020202020204" pitchFamily="34" charset="0"/>
              </a:rPr>
              <a:t>11 U.S.C.</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sz="2500" dirty="0">
                <a:latin typeface="Arial" panose="020B0604020202020204" pitchFamily="34" charset="0"/>
                <a:ea typeface="Times New Roman" pitchFamily="2" charset="0"/>
                <a:cs typeface="Arial" panose="020B0604020202020204" pitchFamily="34" charset="0"/>
              </a:rPr>
              <a:t>1306(a)(1). </a:t>
            </a:r>
          </a:p>
          <a:p>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8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2843"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256753" y="802955"/>
            <a:ext cx="4445876" cy="1454051"/>
          </a:xfrm>
        </p:spPr>
        <p:txBody>
          <a:bodyPr>
            <a:normAutofit/>
          </a:bodyPr>
          <a:lstStyle/>
          <a:p>
            <a:r>
              <a:rPr lang="en-US" b="1" dirty="0">
                <a:solidFill>
                  <a:srgbClr val="000000"/>
                </a:solidFill>
                <a:latin typeface="Arial" panose="020B0604020202020204" pitchFamily="34" charset="0"/>
                <a:cs typeface="Arial" panose="020B0604020202020204" pitchFamily="34" charset="0"/>
              </a:rPr>
              <a:t>Topics covered</a:t>
            </a:r>
            <a:endParaRPr lang="en-US" dirty="0">
              <a:solidFill>
                <a:srgbClr val="000000"/>
              </a:solidFill>
            </a:endParaRPr>
          </a:p>
        </p:txBody>
      </p:sp>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157655" y="1310790"/>
            <a:ext cx="5770179" cy="4750181"/>
          </a:xfrm>
        </p:spPr>
        <p:txBody>
          <a:bodyPr anchor="ctr">
            <a:noAutofit/>
          </a:bodyPr>
          <a:lstStyle/>
          <a:p>
            <a:pPr marL="571500" indent="-571500">
              <a:buAutoNum type="romanUcPeriod"/>
            </a:pPr>
            <a:r>
              <a:rPr lang="en-US" dirty="0">
                <a:solidFill>
                  <a:srgbClr val="000000"/>
                </a:solidFill>
                <a:latin typeface="Arial" panose="020B0604020202020204" pitchFamily="34" charset="0"/>
                <a:cs typeface="Arial" panose="020B0604020202020204" pitchFamily="34" charset="0"/>
              </a:rPr>
              <a:t>Overview of bankruptcy</a:t>
            </a:r>
          </a:p>
          <a:p>
            <a:pPr marL="571500" indent="-571500">
              <a:buAutoNum type="romanUcPeriod"/>
            </a:pPr>
            <a:r>
              <a:rPr lang="en-US" dirty="0">
                <a:solidFill>
                  <a:srgbClr val="000000"/>
                </a:solidFill>
                <a:latin typeface="Arial" panose="020B0604020202020204" pitchFamily="34" charset="0"/>
                <a:cs typeface="Arial" panose="020B0604020202020204" pitchFamily="34" charset="0"/>
              </a:rPr>
              <a:t>The automatic stay</a:t>
            </a:r>
          </a:p>
          <a:p>
            <a:pPr marL="571500" indent="-571500">
              <a:buAutoNum type="romanUcPeriod"/>
            </a:pPr>
            <a:r>
              <a:rPr lang="en-US" dirty="0">
                <a:solidFill>
                  <a:srgbClr val="000000"/>
                </a:solidFill>
                <a:latin typeface="Arial" panose="020B0604020202020204" pitchFamily="34" charset="0"/>
                <a:cs typeface="Arial" panose="020B0604020202020204" pitchFamily="34" charset="0"/>
              </a:rPr>
              <a:t>The bankruptcy discharge</a:t>
            </a:r>
          </a:p>
          <a:p>
            <a:pPr marL="571500" indent="-571500">
              <a:buAutoNum type="romanUcPeriod"/>
            </a:pPr>
            <a:r>
              <a:rPr lang="en-US" dirty="0">
                <a:solidFill>
                  <a:srgbClr val="000000"/>
                </a:solidFill>
                <a:latin typeface="Arial" panose="020B0604020202020204" pitchFamily="34" charset="0"/>
                <a:cs typeface="Arial" panose="020B0604020202020204" pitchFamily="34" charset="0"/>
              </a:rPr>
              <a:t>Family law</a:t>
            </a:r>
          </a:p>
          <a:p>
            <a:pPr marL="571500" indent="-571500">
              <a:buAutoNum type="romanUcPeriod"/>
            </a:pPr>
            <a:r>
              <a:rPr lang="en-US" dirty="0">
                <a:solidFill>
                  <a:srgbClr val="000000"/>
                </a:solidFill>
                <a:latin typeface="Arial" panose="020B0604020202020204" pitchFamily="34" charset="0"/>
                <a:cs typeface="Arial" panose="020B0604020202020204" pitchFamily="34" charset="0"/>
              </a:rPr>
              <a:t>Foreclosure</a:t>
            </a:r>
          </a:p>
          <a:p>
            <a:pPr marL="571500" indent="-571500">
              <a:buAutoNum type="romanUcPeriod"/>
            </a:pPr>
            <a:r>
              <a:rPr lang="en-US" dirty="0">
                <a:solidFill>
                  <a:srgbClr val="000000"/>
                </a:solidFill>
                <a:latin typeface="Arial" panose="020B0604020202020204" pitchFamily="34" charset="0"/>
                <a:cs typeface="Arial" panose="020B0604020202020204" pitchFamily="34" charset="0"/>
              </a:rPr>
              <a:t>Additional considerations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and resources</a:t>
            </a:r>
          </a:p>
        </p:txBody>
      </p:sp>
      <p:sp>
        <p:nvSpPr>
          <p:cNvPr id="4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93671" y="738619"/>
            <a:ext cx="3750329"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75615" y="2065912"/>
            <a:ext cx="2746374" cy="2746374"/>
          </a:xfrm>
          <a:prstGeom prst="rect">
            <a:avLst/>
          </a:prstGeom>
        </p:spPr>
      </p:pic>
    </p:spTree>
    <p:extLst>
      <p:ext uri="{BB962C8B-B14F-4D97-AF65-F5344CB8AC3E}">
        <p14:creationId xmlns:p14="http://schemas.microsoft.com/office/powerpoint/2010/main" val="280031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519485" y="1012004"/>
            <a:ext cx="3285756"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Chapter 13 Process</a:t>
            </a:r>
          </a:p>
        </p:txBody>
      </p:sp>
      <p:graphicFrame>
        <p:nvGraphicFramePr>
          <p:cNvPr id="65" name="Content Placeholder 2">
            <a:extLst>
              <a:ext uri="{FF2B5EF4-FFF2-40B4-BE49-F238E27FC236}">
                <a16:creationId xmlns:a16="http://schemas.microsoft.com/office/drawing/2014/main" id="{ED1AC584-12B6-4EA7-890F-C6D5245AEB56}"/>
              </a:ext>
            </a:extLst>
          </p:cNvPr>
          <p:cNvGraphicFramePr/>
          <p:nvPr>
            <p:extLst>
              <p:ext uri="{D42A27DB-BD31-4B8C-83A1-F6EECF244321}">
                <p14:modId xmlns:p14="http://schemas.microsoft.com/office/powerpoint/2010/main" val="68500259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89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Why file under Chapter 13? </a:t>
            </a:r>
          </a:p>
        </p:txBody>
      </p:sp>
      <p:graphicFrame>
        <p:nvGraphicFramePr>
          <p:cNvPr id="32" name="Content Placeholder 2">
            <a:extLst>
              <a:ext uri="{FF2B5EF4-FFF2-40B4-BE49-F238E27FC236}">
                <a16:creationId xmlns:a16="http://schemas.microsoft.com/office/drawing/2014/main" id="{80216842-681D-4E81-AEF4-1021EC1F334C}"/>
              </a:ext>
            </a:extLst>
          </p:cNvPr>
          <p:cNvGraphicFramePr/>
          <p:nvPr>
            <p:extLst>
              <p:ext uri="{D42A27DB-BD31-4B8C-83A1-F6EECF244321}">
                <p14:modId xmlns:p14="http://schemas.microsoft.com/office/powerpoint/2010/main" val="320436114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27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2683823" y="365125"/>
            <a:ext cx="6148288" cy="1325563"/>
          </a:xfrm>
        </p:spPr>
        <p:txBody>
          <a:bodyPr>
            <a:normAutofit/>
          </a:bodyPr>
          <a:lstStyle/>
          <a:p>
            <a:r>
              <a:rPr lang="en-US" b="1" dirty="0">
                <a:latin typeface="Arial" panose="020B0604020202020204" pitchFamily="34" charset="0"/>
                <a:cs typeface="Arial" panose="020B0604020202020204" pitchFamily="34" charset="0"/>
              </a:rPr>
              <a:t>Property of the Estate</a:t>
            </a: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3078051" y="1690689"/>
            <a:ext cx="5756667" cy="4817688"/>
          </a:xfrm>
        </p:spPr>
        <p:txBody>
          <a:bodyPr>
            <a:normAutofit lnSpcReduction="10000"/>
          </a:bodyPr>
          <a:lstStyle/>
          <a:p>
            <a:pPr marL="0" indent="0">
              <a:buNone/>
            </a:pPr>
            <a:r>
              <a:rPr lang="en-US" sz="2500" dirty="0">
                <a:latin typeface="Arial" panose="020B0604020202020204" pitchFamily="34" charset="0"/>
                <a:cs typeface="Arial" panose="020B0604020202020204" pitchFamily="34" charset="0"/>
              </a:rPr>
              <a:t>All legal and equitable interests of the debtor in property as of the date of the bankruptcy commencement.</a:t>
            </a:r>
          </a:p>
          <a:p>
            <a:pPr lvl="1"/>
            <a:r>
              <a:rPr lang="en-US" sz="2300" dirty="0">
                <a:latin typeface="Arial" panose="020B0604020202020204" pitchFamily="34" charset="0"/>
                <a:cs typeface="Arial" panose="020B0604020202020204" pitchFamily="34" charset="0"/>
              </a:rPr>
              <a:t>Includes legal claims by the debtor (including tort claims and lawsuits) against others, even if disputed or unliquidated.</a:t>
            </a:r>
          </a:p>
          <a:p>
            <a:pPr lvl="1"/>
            <a:r>
              <a:rPr lang="en-US" sz="2300" dirty="0">
                <a:latin typeface="Arial" panose="020B0604020202020204" pitchFamily="34" charset="0"/>
                <a:cs typeface="Arial" panose="020B0604020202020204" pitchFamily="34" charset="0"/>
              </a:rPr>
              <a:t>Does </a:t>
            </a:r>
            <a:r>
              <a:rPr lang="en-US" sz="2300" b="1" dirty="0">
                <a:latin typeface="Arial" panose="020B0604020202020204" pitchFamily="34" charset="0"/>
                <a:cs typeface="Arial" panose="020B0604020202020204" pitchFamily="34" charset="0"/>
              </a:rPr>
              <a:t>not include: </a:t>
            </a:r>
          </a:p>
          <a:p>
            <a:pPr lvl="2">
              <a:buFont typeface="Wingdings" panose="05000000000000000000" pitchFamily="2" charset="2"/>
              <a:buChar char="Ø"/>
            </a:pPr>
            <a:r>
              <a:rPr lang="en-US" sz="2300" dirty="0">
                <a:latin typeface="Arial" panose="020B0604020202020204" pitchFamily="34" charset="0"/>
                <a:cs typeface="Arial" panose="020B0604020202020204" pitchFamily="34" charset="0"/>
              </a:rPr>
              <a:t>property in which the debtor holds only legal title but no equitable interest</a:t>
            </a:r>
          </a:p>
          <a:p>
            <a:pPr lvl="2">
              <a:buFont typeface="Wingdings" panose="05000000000000000000" pitchFamily="2" charset="2"/>
              <a:buChar char="Ø"/>
            </a:pPr>
            <a:r>
              <a:rPr lang="en-US" sz="2300" dirty="0">
                <a:latin typeface="Arial" panose="020B0604020202020204" pitchFamily="34" charset="0"/>
                <a:cs typeface="Arial" panose="020B0604020202020204" pitchFamily="34" charset="0"/>
              </a:rPr>
              <a:t>beneficial interests in spendthrift trusts</a:t>
            </a:r>
          </a:p>
          <a:p>
            <a:pPr lvl="2">
              <a:buFont typeface="Wingdings" panose="05000000000000000000" pitchFamily="2" charset="2"/>
              <a:buChar char="Ø"/>
            </a:pPr>
            <a:r>
              <a:rPr lang="en-US" sz="2300" dirty="0">
                <a:latin typeface="Arial" panose="020B0604020202020204" pitchFamily="34" charset="0"/>
                <a:cs typeface="Arial" panose="020B0604020202020204" pitchFamily="34" charset="0"/>
              </a:rPr>
              <a:t>funds held in certain retirement and education savings accounts</a:t>
            </a:r>
          </a:p>
          <a:p>
            <a:pPr marL="0" indent="0">
              <a:buNone/>
            </a:pPr>
            <a:endParaRPr lang="en-US" sz="1600" dirty="0"/>
          </a:p>
        </p:txBody>
      </p:sp>
    </p:spTree>
    <p:extLst>
      <p:ext uri="{BB962C8B-B14F-4D97-AF65-F5344CB8AC3E}">
        <p14:creationId xmlns:p14="http://schemas.microsoft.com/office/powerpoint/2010/main" val="29156736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2470068" y="365125"/>
            <a:ext cx="6191331" cy="1325563"/>
          </a:xfrm>
        </p:spPr>
        <p:txBody>
          <a:bodyPr>
            <a:normAutofit/>
          </a:bodyPr>
          <a:lstStyle/>
          <a:p>
            <a:r>
              <a:rPr lang="en-US" b="1" dirty="0">
                <a:latin typeface="Arial" panose="020B0604020202020204" pitchFamily="34" charset="0"/>
                <a:cs typeface="Arial" panose="020B0604020202020204" pitchFamily="34" charset="0"/>
              </a:rPr>
              <a:t>Property of the Estate</a:t>
            </a: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3290636" y="2022601"/>
            <a:ext cx="5843449" cy="4470274"/>
          </a:xfrm>
        </p:spPr>
        <p:txBody>
          <a:bodyPr>
            <a:normAutofit/>
          </a:bodyPr>
          <a:lstStyle/>
          <a:p>
            <a:r>
              <a:rPr lang="en-US" dirty="0">
                <a:latin typeface="Arial" panose="020B0604020202020204" pitchFamily="34" charset="0"/>
                <a:cs typeface="Arial" panose="020B0604020202020204" pitchFamily="34" charset="0"/>
              </a:rPr>
              <a:t>The Bankruptcy Court has exclusive jurisdiction over property of the estate.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Individual debtors can exempt certain property from the estate, making it unreachable by unsecured creditors.</a:t>
            </a:r>
          </a:p>
        </p:txBody>
      </p:sp>
    </p:spTree>
    <p:extLst>
      <p:ext uri="{BB962C8B-B14F-4D97-AF65-F5344CB8AC3E}">
        <p14:creationId xmlns:p14="http://schemas.microsoft.com/office/powerpoint/2010/main" val="100212040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2398816" y="365125"/>
            <a:ext cx="6262583" cy="1325563"/>
          </a:xfrm>
        </p:spPr>
        <p:txBody>
          <a:bodyPr>
            <a:normAutofit/>
          </a:bodyPr>
          <a:lstStyle/>
          <a:p>
            <a:r>
              <a:rPr lang="en-US" b="1" dirty="0">
                <a:latin typeface="Arial" panose="020B0604020202020204" pitchFamily="34" charset="0"/>
                <a:cs typeface="Arial" panose="020B0604020202020204" pitchFamily="34" charset="0"/>
              </a:rPr>
              <a:t>Property of the Estate</a:t>
            </a:r>
            <a:endParaRPr lang="en-US" dirty="0"/>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3103353" y="1506955"/>
            <a:ext cx="5856890" cy="4512670"/>
          </a:xfrm>
        </p:spPr>
        <p:txBody>
          <a:bodyPr>
            <a:noAutofit/>
          </a:bodyPr>
          <a:lstStyle/>
          <a:p>
            <a:r>
              <a:rPr lang="en-US" sz="2500" dirty="0">
                <a:latin typeface="Arial" panose="020B0604020202020204" pitchFamily="34" charset="0"/>
                <a:cs typeface="Arial" panose="020B0604020202020204" pitchFamily="34" charset="0"/>
              </a:rPr>
              <a:t>Income from personal services rendered after petition date: </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not </a:t>
            </a:r>
            <a:r>
              <a:rPr lang="en-US" sz="2100" dirty="0">
                <a:latin typeface="Arial" panose="020B0604020202020204" pitchFamily="34" charset="0"/>
                <a:cs typeface="Arial" panose="020B0604020202020204" pitchFamily="34" charset="0"/>
              </a:rPr>
              <a:t>included in Chapter 7 estate</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included</a:t>
            </a:r>
            <a:r>
              <a:rPr lang="en-US" sz="2100" dirty="0">
                <a:latin typeface="Arial" panose="020B0604020202020204" pitchFamily="34" charset="0"/>
                <a:cs typeface="Arial" panose="020B0604020202020204" pitchFamily="34" charset="0"/>
              </a:rPr>
              <a:t> in Chapters 11, 12, and 13 estates</a:t>
            </a:r>
          </a:p>
          <a:p>
            <a:pPr lvl="1"/>
            <a:endParaRPr lang="en-US" sz="2100" b="1"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Property leaves the estate by:</a:t>
            </a:r>
          </a:p>
          <a:p>
            <a:pPr lvl="1">
              <a:buFont typeface="Wingdings" panose="05000000000000000000" pitchFamily="2" charset="2"/>
              <a:buChar char="Ø"/>
            </a:pPr>
            <a:r>
              <a:rPr lang="en-US" sz="2100" dirty="0">
                <a:latin typeface="Arial" panose="020B0604020202020204" pitchFamily="34" charset="0"/>
                <a:cs typeface="Arial" panose="020B0604020202020204" pitchFamily="34" charset="0"/>
              </a:rPr>
              <a:t>sale (or other disposition) by trustee or debtor</a:t>
            </a:r>
          </a:p>
          <a:p>
            <a:pPr lvl="1">
              <a:buFont typeface="Wingdings" panose="05000000000000000000" pitchFamily="2" charset="2"/>
              <a:buChar char="Ø"/>
            </a:pPr>
            <a:r>
              <a:rPr lang="en-US" sz="2100" dirty="0">
                <a:latin typeface="Arial" panose="020B0604020202020204" pitchFamily="34" charset="0"/>
                <a:cs typeface="Arial" panose="020B0604020202020204" pitchFamily="34" charset="0"/>
              </a:rPr>
              <a:t>timely and valid claim of exemption by debtor</a:t>
            </a:r>
          </a:p>
          <a:p>
            <a:pPr lvl="1">
              <a:buFont typeface="Wingdings" panose="05000000000000000000" pitchFamily="2" charset="2"/>
              <a:buChar char="Ø"/>
            </a:pPr>
            <a:r>
              <a:rPr lang="en-US" sz="2100" dirty="0">
                <a:latin typeface="Arial" panose="020B0604020202020204" pitchFamily="34" charset="0"/>
                <a:cs typeface="Arial" panose="020B0604020202020204" pitchFamily="34" charset="0"/>
              </a:rPr>
              <a:t>abandonment (if the trustee decides the value is not worth administering in bankruptcy)</a:t>
            </a:r>
          </a:p>
          <a:p>
            <a:pPr marL="457200" lvl="1" indent="0">
              <a:buNone/>
            </a:pPr>
            <a:endParaRPr lang="en-US" sz="2100" dirty="0"/>
          </a:p>
        </p:txBody>
      </p:sp>
    </p:spTree>
    <p:extLst>
      <p:ext uri="{BB962C8B-B14F-4D97-AF65-F5344CB8AC3E}">
        <p14:creationId xmlns:p14="http://schemas.microsoft.com/office/powerpoint/2010/main" val="243488496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687840"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Removal and Remand</a:t>
            </a:r>
          </a:p>
        </p:txBody>
      </p:sp>
      <p:sp>
        <p:nvSpPr>
          <p:cNvPr id="14" name="TextBox 13">
            <a:extLst>
              <a:ext uri="{FF2B5EF4-FFF2-40B4-BE49-F238E27FC236}">
                <a16:creationId xmlns:a16="http://schemas.microsoft.com/office/drawing/2014/main" id="{9F58AC38-7B68-4660-ADA0-A886E21F0EF7}"/>
              </a:ext>
            </a:extLst>
          </p:cNvPr>
          <p:cNvSpPr txBox="1"/>
          <p:nvPr/>
        </p:nvSpPr>
        <p:spPr>
          <a:xfrm>
            <a:off x="3800234" y="470925"/>
            <a:ext cx="5155507" cy="624786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Civil actions related to a bankruptcy case may be removed to federal court on the basis of bankruptcy jurisdiction.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Removal is automatic upon the filing of a notice of removal with the appropriate court clerk.</a:t>
            </a:r>
          </a:p>
          <a:p>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The bankruptcy court may remand an action back to court from which it was removed upon the filing of a timely motion and on any equitable ground.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An order granting or denying remand is not subject to appellate review.  </a:t>
            </a:r>
          </a:p>
        </p:txBody>
      </p:sp>
    </p:spTree>
    <p:extLst>
      <p:ext uri="{BB962C8B-B14F-4D97-AF65-F5344CB8AC3E}">
        <p14:creationId xmlns:p14="http://schemas.microsoft.com/office/powerpoint/2010/main" val="3481812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687840"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Removal and Remand</a:t>
            </a:r>
          </a:p>
        </p:txBody>
      </p:sp>
      <p:sp>
        <p:nvSpPr>
          <p:cNvPr id="14" name="TextBox 13">
            <a:extLst>
              <a:ext uri="{FF2B5EF4-FFF2-40B4-BE49-F238E27FC236}">
                <a16:creationId xmlns:a16="http://schemas.microsoft.com/office/drawing/2014/main" id="{9F58AC38-7B68-4660-ADA0-A886E21F0EF7}"/>
              </a:ext>
            </a:extLst>
          </p:cNvPr>
          <p:cNvSpPr txBox="1"/>
          <p:nvPr/>
        </p:nvSpPr>
        <p:spPr>
          <a:xfrm>
            <a:off x="3800234" y="1012004"/>
            <a:ext cx="5343766" cy="410881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Advice: </a:t>
            </a:r>
          </a:p>
          <a:p>
            <a:endParaRPr lang="en-US" sz="2500" b="1"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When considering removal, remand, or bankruptcy court abstention in favor of a pending state court action, the bankruptcy court considers the status and projected date-to-outcome of a pending state court action if it were to continue in the state court. </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08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687840"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t>
            </a:r>
            <a:r>
              <a:rPr lang="en-US" i="1" dirty="0">
                <a:solidFill>
                  <a:srgbClr val="FFFFFF"/>
                </a:solidFill>
                <a:latin typeface="Arial" panose="020B0604020202020204" pitchFamily="34" charset="0"/>
                <a:cs typeface="Arial" panose="020B0604020202020204" pitchFamily="34" charset="0"/>
              </a:rPr>
              <a:t>Rooker⎼</a:t>
            </a:r>
            <a:br>
              <a:rPr lang="en-US" i="1" dirty="0">
                <a:solidFill>
                  <a:srgbClr val="FFFFFF"/>
                </a:solidFill>
                <a:latin typeface="Arial" panose="020B0604020202020204" pitchFamily="34" charset="0"/>
                <a:cs typeface="Arial" panose="020B0604020202020204" pitchFamily="34" charset="0"/>
              </a:rPr>
            </a:br>
            <a:r>
              <a:rPr lang="en-US" i="1" dirty="0">
                <a:solidFill>
                  <a:srgbClr val="FFFFFF"/>
                </a:solidFill>
                <a:latin typeface="Arial" panose="020B0604020202020204" pitchFamily="34" charset="0"/>
                <a:cs typeface="Arial" panose="020B0604020202020204" pitchFamily="34" charset="0"/>
              </a:rPr>
              <a:t>Feldman </a:t>
            </a:r>
            <a:r>
              <a:rPr lang="en-US" dirty="0">
                <a:solidFill>
                  <a:srgbClr val="FFFFFF"/>
                </a:solidFill>
                <a:latin typeface="Arial" panose="020B0604020202020204" pitchFamily="34" charset="0"/>
                <a:cs typeface="Arial" panose="020B0604020202020204" pitchFamily="34" charset="0"/>
              </a:rPr>
              <a:t>Doctrine</a:t>
            </a:r>
          </a:p>
        </p:txBody>
      </p:sp>
      <p:sp>
        <p:nvSpPr>
          <p:cNvPr id="14" name="TextBox 13">
            <a:extLst>
              <a:ext uri="{FF2B5EF4-FFF2-40B4-BE49-F238E27FC236}">
                <a16:creationId xmlns:a16="http://schemas.microsoft.com/office/drawing/2014/main" id="{9F58AC38-7B68-4660-ADA0-A886E21F0EF7}"/>
              </a:ext>
            </a:extLst>
          </p:cNvPr>
          <p:cNvSpPr txBox="1"/>
          <p:nvPr/>
        </p:nvSpPr>
        <p:spPr>
          <a:xfrm>
            <a:off x="3800234" y="470925"/>
            <a:ext cx="5343766" cy="5478423"/>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Lower federal courts, including the bankruptcy courts, may not review the decisions of state courts.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Where bankruptcy and state courts have concurrent jurisdiction, the </a:t>
            </a:r>
            <a:r>
              <a:rPr lang="en-US" sz="2500" i="1" dirty="0">
                <a:latin typeface="Arial" panose="020B0604020202020204" pitchFamily="34" charset="0"/>
                <a:cs typeface="Arial" panose="020B0604020202020204" pitchFamily="34" charset="0"/>
              </a:rPr>
              <a:t>Rooker–Feldman</a:t>
            </a:r>
            <a:r>
              <a:rPr lang="en-US" sz="2500" dirty="0">
                <a:latin typeface="Arial" panose="020B0604020202020204" pitchFamily="34" charset="0"/>
                <a:cs typeface="Arial" panose="020B0604020202020204" pitchFamily="34" charset="0"/>
              </a:rPr>
              <a:t> doctrine prevents a collateral attack upon a state court’s decision concerning federal law even when that decision is clearly erroneous.</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Such a decision may be reviewed only through the appellate process. </a:t>
            </a:r>
          </a:p>
        </p:txBody>
      </p:sp>
    </p:spTree>
    <p:extLst>
      <p:ext uri="{BB962C8B-B14F-4D97-AF65-F5344CB8AC3E}">
        <p14:creationId xmlns:p14="http://schemas.microsoft.com/office/powerpoint/2010/main" val="398035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II. The </a:t>
            </a:r>
            <a:r>
              <a:rPr lang="en-US" sz="5000" dirty="0"/>
              <a:t>Automatic Stay</a:t>
            </a:r>
            <a:endParaRPr lang="en-US" sz="5000" kern="1200" dirty="0">
              <a:solidFill>
                <a:schemeClr val="tx1"/>
              </a:solidFill>
              <a:latin typeface="+mj-lt"/>
              <a:ea typeface="+mj-ea"/>
              <a:cs typeface="+mj-cs"/>
            </a:endParaRPr>
          </a:p>
        </p:txBody>
      </p:sp>
      <p:cxnSp>
        <p:nvCxnSpPr>
          <p:cNvPr id="39" name="Straight Connector 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446276"/>
          </a:xfrm>
          <a:prstGeom prst="rect">
            <a:avLst/>
          </a:prstGeom>
        </p:spPr>
        <p:txBody>
          <a:bodyPr wrap="square">
            <a:spAutoFit/>
          </a:bodyPr>
          <a:lstStyle/>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8808717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746872"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a:t>
            </a:r>
          </a:p>
        </p:txBody>
      </p:sp>
      <p:sp>
        <p:nvSpPr>
          <p:cNvPr id="5" name="Content Placeholder 2">
            <a:extLst>
              <a:ext uri="{FF2B5EF4-FFF2-40B4-BE49-F238E27FC236}">
                <a16:creationId xmlns:a16="http://schemas.microsoft.com/office/drawing/2014/main" id="{6B725AC3-C082-4C7C-9FDA-FEA553D0543C}"/>
              </a:ext>
            </a:extLst>
          </p:cNvPr>
          <p:cNvSpPr txBox="1">
            <a:spLocks/>
          </p:cNvSpPr>
          <p:nvPr/>
        </p:nvSpPr>
        <p:spPr>
          <a:xfrm>
            <a:off x="3767483" y="1550177"/>
            <a:ext cx="5101747" cy="4992562"/>
          </a:xfrm>
          <a:prstGeom prst="rect">
            <a:avLst/>
          </a:prstGeom>
        </p:spPr>
        <p:txBody>
          <a:bodyPr vert="horz" lIns="68580" tIns="34290" rIns="68580" bIns="3429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None/>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(a) Bankruptcy operates as a stay, applicable to all entities, of   </a:t>
            </a:r>
            <a:endParaRPr lang="en-US" altLang="en-US" sz="825" dirty="0">
              <a:latin typeface="Arial" panose="020B0604020202020204" pitchFamily="34" charset="0"/>
              <a:ea typeface="ＭＳ Ｐゴシック" panose="020B0600070205080204" pitchFamily="34" charset="-128"/>
              <a:cs typeface="Arial" panose="020B0604020202020204" pitchFamily="34" charset="0"/>
            </a:endParaRP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 commencement or continuation, including the issuance or employment of process, of a judicial, administrative, or other action or proceeding against the debtor</a:t>
            </a: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 enforcement, against the debtor or against property of the estate, of a judgment obtained before the commencement of the case under this title</a:t>
            </a: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any act to obtain possession of property of the estate or of property from the estate or to exercise control over property of the estate</a:t>
            </a: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any act to create, perfect, or enforce any lien against property of the estate</a:t>
            </a: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any act to create, perfect, or enforce against property of the debtor any lien to the extent that such lien secures a claim that arose before the commencement of the case under this title</a:t>
            </a: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any act to collect, assess, or recover a claim that arose before the commencement of the case under this title</a:t>
            </a:r>
          </a:p>
          <a:p>
            <a:pPr>
              <a:lnSpc>
                <a:spcPct val="120000"/>
              </a:lnSpc>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 setoff of any debt owing to the debtor that arose before the commencement of the case under this title against any claim against the debtor</a:t>
            </a:r>
            <a:endParaRPr lang="en-US" altLang="en-US" sz="825"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itle 1">
            <a:extLst>
              <a:ext uri="{FF2B5EF4-FFF2-40B4-BE49-F238E27FC236}">
                <a16:creationId xmlns:a16="http://schemas.microsoft.com/office/drawing/2014/main" id="{FAB96C89-CE97-4E21-8A7C-67C4259B87A8}"/>
              </a:ext>
            </a:extLst>
          </p:cNvPr>
          <p:cNvSpPr txBox="1">
            <a:spLocks/>
          </p:cNvSpPr>
          <p:nvPr/>
        </p:nvSpPr>
        <p:spPr>
          <a:xfrm>
            <a:off x="3767483" y="460818"/>
            <a:ext cx="5369946" cy="14014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50" b="1" dirty="0">
                <a:latin typeface="Arial" panose="020B0604020202020204" pitchFamily="34" charset="0"/>
                <a:ea typeface="ＭＳ Ｐゴシック" panose="020B0600070205080204" pitchFamily="34" charset="-128"/>
                <a:cs typeface="Arial" panose="020B0604020202020204" pitchFamily="34" charset="0"/>
              </a:rPr>
              <a:t>Bankruptcy Code </a:t>
            </a:r>
            <a:br>
              <a:rPr lang="en-US" altLang="en-US" sz="2850" b="1" dirty="0">
                <a:latin typeface="Arial" panose="020B0604020202020204" pitchFamily="34" charset="0"/>
                <a:ea typeface="ＭＳ Ｐゴシック" panose="020B0600070205080204" pitchFamily="34" charset="-128"/>
                <a:cs typeface="Arial" panose="020B0604020202020204" pitchFamily="34" charset="0"/>
              </a:rPr>
            </a:br>
            <a:r>
              <a:rPr lang="en-US" altLang="en-US" sz="2850" b="1" dirty="0">
                <a:latin typeface="Arial" panose="020B0604020202020204" pitchFamily="34" charset="0"/>
                <a:ea typeface="ＭＳ Ｐゴシック" panose="020B0600070205080204" pitchFamily="34" charset="-128"/>
                <a:cs typeface="Arial" panose="020B0604020202020204" pitchFamily="34" charset="0"/>
              </a:rPr>
              <a:t>11 U.S.C. §362</a:t>
            </a:r>
            <a:endParaRPr lang="en-US" sz="285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68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I. Overview of Bankruptcy</a:t>
            </a:r>
          </a:p>
        </p:txBody>
      </p:sp>
      <p:cxnSp>
        <p:nvCxnSpPr>
          <p:cNvPr id="39" name="Straight Connector 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4462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3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8946676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687840"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a:t>
            </a:r>
          </a:p>
        </p:txBody>
      </p:sp>
      <p:sp>
        <p:nvSpPr>
          <p:cNvPr id="14" name="TextBox 13">
            <a:extLst>
              <a:ext uri="{FF2B5EF4-FFF2-40B4-BE49-F238E27FC236}">
                <a16:creationId xmlns:a16="http://schemas.microsoft.com/office/drawing/2014/main" id="{9F58AC38-7B68-4660-ADA0-A886E21F0EF7}"/>
              </a:ext>
            </a:extLst>
          </p:cNvPr>
          <p:cNvSpPr txBox="1"/>
          <p:nvPr/>
        </p:nvSpPr>
        <p:spPr>
          <a:xfrm>
            <a:off x="3894364" y="875057"/>
            <a:ext cx="4947796" cy="6186309"/>
          </a:xfrm>
          <a:prstGeom prst="rect">
            <a:avLst/>
          </a:prstGeom>
          <a:noFill/>
        </p:spPr>
        <p:txBody>
          <a:bodyPr wrap="square" rtlCol="0">
            <a:spAutoFit/>
          </a:bodyPr>
          <a:lstStyle/>
          <a:p>
            <a:pPr lvl="0"/>
            <a:r>
              <a:rPr lang="en-US" dirty="0">
                <a:latin typeface="Arial" panose="020B0604020202020204" pitchFamily="34" charset="0"/>
                <a:cs typeface="Arial" panose="020B0604020202020204" pitchFamily="34" charset="0"/>
              </a:rPr>
              <a:t>The filing of a bankruptcy petition triggers the automatic stay (a federal, statutory injunction). The stay</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prevents estate property from being dismantled piecemeal by the debtor’s creditors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bars continued collection efforts against the debtor, property of the debtor, and property of the bankruptcy estate</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bars continuation of most litigation against the debtor </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stay only affects claims and acts </a:t>
            </a:r>
            <a:r>
              <a:rPr lang="en-US" b="1" dirty="0">
                <a:latin typeface="Arial" panose="020B0604020202020204" pitchFamily="34" charset="0"/>
                <a:cs typeface="Arial" panose="020B0604020202020204" pitchFamily="34" charset="0"/>
              </a:rPr>
              <a:t>against </a:t>
            </a:r>
            <a:r>
              <a:rPr lang="en-US" dirty="0">
                <a:latin typeface="Arial" panose="020B0604020202020204" pitchFamily="34" charset="0"/>
                <a:cs typeface="Arial" panose="020B0604020202020204" pitchFamily="34" charset="0"/>
              </a:rPr>
              <a:t>the debtor, estate, or their property. It does </a:t>
            </a:r>
            <a:r>
              <a:rPr lang="en-US" b="1" dirty="0">
                <a:latin typeface="Arial" panose="020B0604020202020204" pitchFamily="34" charset="0"/>
                <a:cs typeface="Arial" panose="020B0604020202020204" pitchFamily="34" charset="0"/>
              </a:rPr>
              <a:t>not </a:t>
            </a:r>
            <a:r>
              <a:rPr lang="en-US" dirty="0">
                <a:latin typeface="Arial" panose="020B0604020202020204" pitchFamily="34" charset="0"/>
                <a:cs typeface="Arial" panose="020B0604020202020204" pitchFamily="34" charset="0"/>
              </a:rPr>
              <a:t>apply to claims by any of them against others.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Counterclaims against the debtor are stayed.</a:t>
            </a:r>
          </a:p>
          <a:p>
            <a:endParaRPr lang="en-US" dirty="0"/>
          </a:p>
          <a:p>
            <a:pPr lvl="0"/>
            <a:endParaRPr lang="en-US" dirty="0"/>
          </a:p>
          <a:p>
            <a:pPr lvl="0"/>
            <a:endParaRPr lang="en-US" dirty="0"/>
          </a:p>
        </p:txBody>
      </p:sp>
    </p:spTree>
    <p:extLst>
      <p:ext uri="{BB962C8B-B14F-4D97-AF65-F5344CB8AC3E}">
        <p14:creationId xmlns:p14="http://schemas.microsoft.com/office/powerpoint/2010/main" val="73220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2">
            <a:extLst>
              <a:ext uri="{FF2B5EF4-FFF2-40B4-BE49-F238E27FC236}">
                <a16:creationId xmlns:a16="http://schemas.microsoft.com/office/drawing/2014/main" id="{0315F826-142A-449B-B19D-D66D250B0BAC}"/>
              </a:ext>
            </a:extLst>
          </p:cNvPr>
          <p:cNvGraphicFramePr/>
          <p:nvPr>
            <p:extLst>
              <p:ext uri="{D42A27DB-BD31-4B8C-83A1-F6EECF244321}">
                <p14:modId xmlns:p14="http://schemas.microsoft.com/office/powerpoint/2010/main" val="257910442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88A4CE00-22D5-4FAD-B92E-F4140625B55F}"/>
              </a:ext>
            </a:extLst>
          </p:cNvPr>
          <p:cNvSpPr txBox="1">
            <a:spLocks/>
          </p:cNvSpPr>
          <p:nvPr/>
        </p:nvSpPr>
        <p:spPr>
          <a:xfrm>
            <a:off x="647271" y="1012004"/>
            <a:ext cx="2687840"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a:t>
            </a:r>
          </a:p>
        </p:txBody>
      </p:sp>
    </p:spTree>
    <p:extLst>
      <p:ext uri="{BB962C8B-B14F-4D97-AF65-F5344CB8AC3E}">
        <p14:creationId xmlns:p14="http://schemas.microsoft.com/office/powerpoint/2010/main" val="408858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687840"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Deadlines</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endParaRPr lang="en-US" sz="3300" dirty="0">
              <a:solidFill>
                <a:srgbClr val="FFFFFF"/>
              </a:solidFill>
              <a:latin typeface="Arial" panose="020B0604020202020204" pitchFamily="34" charset="0"/>
              <a:cs typeface="Arial" panose="020B0604020202020204" pitchFamily="34" charset="0"/>
            </a:endParaRPr>
          </a:p>
        </p:txBody>
      </p:sp>
      <p:graphicFrame>
        <p:nvGraphicFramePr>
          <p:cNvPr id="25" name="TextBox 13">
            <a:extLst>
              <a:ext uri="{FF2B5EF4-FFF2-40B4-BE49-F238E27FC236}">
                <a16:creationId xmlns:a16="http://schemas.microsoft.com/office/drawing/2014/main" id="{00627310-B3E1-42EA-B7FA-6AC823D8BBB9}"/>
              </a:ext>
            </a:extLst>
          </p:cNvPr>
          <p:cNvGraphicFramePr/>
          <p:nvPr>
            <p:extLst>
              <p:ext uri="{D42A27DB-BD31-4B8C-83A1-F6EECF244321}">
                <p14:modId xmlns:p14="http://schemas.microsoft.com/office/powerpoint/2010/main" val="123824304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28749D0-C879-4D6A-81F5-352D0934FD14}"/>
              </a:ext>
            </a:extLst>
          </p:cNvPr>
          <p:cNvSpPr/>
          <p:nvPr/>
        </p:nvSpPr>
        <p:spPr>
          <a:xfrm>
            <a:off x="3449812" y="2917121"/>
            <a:ext cx="2244375" cy="10237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083144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89857" y="1012004"/>
            <a:ext cx="2979964"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Exceptions</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endParaRPr lang="en-US" sz="3300"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0A1EC5E-EB2A-4D07-A4F7-5AC413E7A14A}"/>
              </a:ext>
            </a:extLst>
          </p:cNvPr>
          <p:cNvSpPr txBox="1">
            <a:spLocks/>
          </p:cNvSpPr>
          <p:nvPr/>
        </p:nvSpPr>
        <p:spPr>
          <a:xfrm>
            <a:off x="3648828" y="959305"/>
            <a:ext cx="5303311" cy="5253716"/>
          </a:xfrm>
          <a:prstGeom prst="rect">
            <a:avLst/>
          </a:prstGeom>
        </p:spPr>
        <p:txBody>
          <a:bodyPr vert="horz" lIns="68580" tIns="34290" rIns="68580" bIns="3429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9200" b="1" dirty="0">
                <a:latin typeface="Arial" panose="020B0604020202020204" pitchFamily="34" charset="0"/>
                <a:cs typeface="Arial" panose="020B0604020202020204" pitchFamily="34" charset="0"/>
              </a:rPr>
              <a:t>Common Exceptions in State Court</a:t>
            </a:r>
            <a:r>
              <a:rPr lang="en-US" sz="7200" b="1" dirty="0">
                <a:latin typeface="Arial" panose="020B0604020202020204" pitchFamily="34" charset="0"/>
                <a:cs typeface="Arial" panose="020B0604020202020204" pitchFamily="34" charset="0"/>
              </a:rPr>
              <a:t>:</a:t>
            </a:r>
          </a:p>
          <a:p>
            <a:pPr lvl="1">
              <a:lnSpc>
                <a:spcPct val="120000"/>
              </a:lnSpc>
            </a:pPr>
            <a:r>
              <a:rPr lang="en-US" sz="6800" dirty="0">
                <a:latin typeface="Arial" panose="020B0604020202020204" pitchFamily="34" charset="0"/>
                <a:cs typeface="Arial" panose="020B0604020202020204" pitchFamily="34" charset="0"/>
              </a:rPr>
              <a:t>criminal actions</a:t>
            </a:r>
          </a:p>
          <a:p>
            <a:pPr lvl="1">
              <a:lnSpc>
                <a:spcPct val="120000"/>
              </a:lnSpc>
            </a:pPr>
            <a:r>
              <a:rPr lang="en-US" sz="6800" dirty="0">
                <a:latin typeface="Arial" panose="020B0604020202020204" pitchFamily="34" charset="0"/>
                <a:cs typeface="Arial" panose="020B0604020202020204" pitchFamily="34" charset="0"/>
              </a:rPr>
              <a:t>paternity, setting or changing domestic support obligations, child custody, visitation, and dissolution of marriage </a:t>
            </a:r>
          </a:p>
          <a:p>
            <a:pPr lvl="1">
              <a:lnSpc>
                <a:spcPct val="120000"/>
              </a:lnSpc>
            </a:pPr>
            <a:r>
              <a:rPr lang="en-US" sz="6800" dirty="0">
                <a:latin typeface="Arial" panose="020B0604020202020204" pitchFamily="34" charset="0"/>
                <a:cs typeface="Arial" panose="020B0604020202020204" pitchFamily="34" charset="0"/>
              </a:rPr>
              <a:t>domestic violence actions</a:t>
            </a:r>
          </a:p>
          <a:p>
            <a:pPr lvl="1">
              <a:lnSpc>
                <a:spcPct val="120000"/>
              </a:lnSpc>
            </a:pPr>
            <a:r>
              <a:rPr lang="en-US" sz="6800" dirty="0">
                <a:latin typeface="Arial" panose="020B0604020202020204" pitchFamily="34" charset="0"/>
                <a:cs typeface="Arial" panose="020B0604020202020204" pitchFamily="34" charset="0"/>
              </a:rPr>
              <a:t>collection of support obligations–</a:t>
            </a:r>
            <a:r>
              <a:rPr lang="en-US" sz="6800" i="1" dirty="0">
                <a:latin typeface="Arial" panose="020B0604020202020204" pitchFamily="34" charset="0"/>
                <a:cs typeface="Arial" panose="020B0604020202020204" pitchFamily="34" charset="0"/>
              </a:rPr>
              <a:t>from property that is not</a:t>
            </a:r>
            <a:r>
              <a:rPr lang="en-US" sz="6800" dirty="0">
                <a:latin typeface="Arial" panose="020B0604020202020204" pitchFamily="34" charset="0"/>
                <a:cs typeface="Arial" panose="020B0604020202020204" pitchFamily="34" charset="0"/>
              </a:rPr>
              <a:t> </a:t>
            </a:r>
            <a:r>
              <a:rPr lang="en-US" sz="6800" i="1" dirty="0">
                <a:latin typeface="Arial" panose="020B0604020202020204" pitchFamily="34" charset="0"/>
                <a:cs typeface="Arial" panose="020B0604020202020204" pitchFamily="34" charset="0"/>
              </a:rPr>
              <a:t>property of the estate</a:t>
            </a:r>
          </a:p>
          <a:p>
            <a:pPr marL="342900" lvl="1" indent="0">
              <a:lnSpc>
                <a:spcPct val="120000"/>
              </a:lnSpc>
              <a:buNone/>
            </a:pPr>
            <a:endParaRPr lang="en-US" sz="3825" dirty="0">
              <a:latin typeface="Arial" panose="020B0604020202020204" pitchFamily="34" charset="0"/>
              <a:cs typeface="Arial" panose="020B0604020202020204" pitchFamily="34" charset="0"/>
            </a:endParaRPr>
          </a:p>
          <a:p>
            <a:pPr marL="0" indent="0">
              <a:lnSpc>
                <a:spcPct val="120000"/>
              </a:lnSpc>
              <a:buNone/>
            </a:pPr>
            <a:r>
              <a:rPr lang="en-US" sz="9200" b="1" dirty="0">
                <a:latin typeface="Arial" panose="020B0604020202020204" pitchFamily="34" charset="0"/>
                <a:cs typeface="Arial" panose="020B0604020202020204" pitchFamily="34" charset="0"/>
              </a:rPr>
              <a:t>More Exceptions:</a:t>
            </a:r>
          </a:p>
          <a:p>
            <a:pPr lvl="1">
              <a:lnSpc>
                <a:spcPct val="120000"/>
              </a:lnSpc>
            </a:pPr>
            <a:r>
              <a:rPr lang="en-US" sz="6900" dirty="0">
                <a:latin typeface="Arial" panose="020B0604020202020204" pitchFamily="34" charset="0"/>
                <a:cs typeface="Arial" panose="020B0604020202020204" pitchFamily="34" charset="0"/>
              </a:rPr>
              <a:t>evictions in nonresidential real property when the lease term has expired</a:t>
            </a:r>
          </a:p>
          <a:p>
            <a:pPr lvl="1">
              <a:lnSpc>
                <a:spcPct val="120000"/>
              </a:lnSpc>
            </a:pPr>
            <a:r>
              <a:rPr lang="en-US" sz="6900" dirty="0">
                <a:latin typeface="Arial" panose="020B0604020202020204" pitchFamily="34" charset="0"/>
                <a:cs typeface="Arial" panose="020B0604020202020204" pitchFamily="34" charset="0"/>
              </a:rPr>
              <a:t>tax audits, deficiency notices, assessments</a:t>
            </a:r>
          </a:p>
          <a:p>
            <a:pPr lvl="1">
              <a:lnSpc>
                <a:spcPct val="120000"/>
              </a:lnSpc>
            </a:pPr>
            <a:r>
              <a:rPr lang="en-US" sz="6900" dirty="0">
                <a:latin typeface="Arial" panose="020B0604020202020204" pitchFamily="34" charset="0"/>
                <a:cs typeface="Arial" panose="020B0604020202020204" pitchFamily="34" charset="0"/>
              </a:rPr>
              <a:t>HUD foreclosures on property with five or more units</a:t>
            </a:r>
          </a:p>
          <a:p>
            <a:pPr lvl="1">
              <a:lnSpc>
                <a:spcPct val="120000"/>
              </a:lnSpc>
            </a:pPr>
            <a:r>
              <a:rPr lang="en-US" sz="6900" dirty="0">
                <a:latin typeface="Arial" panose="020B0604020202020204" pitchFamily="34" charset="0"/>
                <a:cs typeface="Arial" panose="020B0604020202020204" pitchFamily="34" charset="0"/>
              </a:rPr>
              <a:t>police or regulatory enforcement actions brought by a governmental unit (e.g., consumer protection or environmental actions)</a:t>
            </a:r>
            <a:endParaRPr lang="en-US" sz="6900" b="1" dirty="0">
              <a:solidFill>
                <a:srgbClr val="000000"/>
              </a:solidFill>
              <a:latin typeface="Arial" panose="020B0604020202020204" pitchFamily="34" charset="0"/>
              <a:cs typeface="Arial" panose="020B0604020202020204" pitchFamily="34" charset="0"/>
            </a:endParaRPr>
          </a:p>
          <a:p>
            <a:endParaRPr lang="en-US" sz="1200" dirty="0">
              <a:solidFill>
                <a:srgbClr val="000000"/>
              </a:solidFill>
            </a:endParaRPr>
          </a:p>
        </p:txBody>
      </p:sp>
    </p:spTree>
    <p:extLst>
      <p:ext uri="{BB962C8B-B14F-4D97-AF65-F5344CB8AC3E}">
        <p14:creationId xmlns:p14="http://schemas.microsoft.com/office/powerpoint/2010/main" val="1178437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19142" y="1019273"/>
            <a:ext cx="3173615"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Termination</a:t>
            </a:r>
            <a:endParaRPr lang="en-US" dirty="0">
              <a:solidFill>
                <a:srgbClr val="FFFFFF"/>
              </a:solidFill>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42A76D64-4A02-47DC-8A73-88D5E27EAF00}"/>
              </a:ext>
            </a:extLst>
          </p:cNvPr>
          <p:cNvSpPr/>
          <p:nvPr/>
        </p:nvSpPr>
        <p:spPr>
          <a:xfrm>
            <a:off x="3592757" y="909624"/>
            <a:ext cx="5443667" cy="5793894"/>
          </a:xfrm>
          <a:prstGeom prst="rect">
            <a:avLst/>
          </a:prstGeom>
        </p:spPr>
        <p:txBody>
          <a:bodyPr wrap="square">
            <a:spAutoFit/>
          </a:bodyPr>
          <a:lstStyle/>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The automatic stay terminates:</a:t>
            </a:r>
          </a:p>
          <a:p>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when the bankruptcy court so orders</a:t>
            </a:r>
          </a:p>
          <a:p>
            <a:pPr marL="800100" lvl="1" indent="-342900">
              <a:buFont typeface="Arial" panose="020B0604020202020204" pitchFamily="34" charset="0"/>
              <a:buChar char="•"/>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as to property of the estate, when the property leaves the estate (e.g., upon abandonment)</a:t>
            </a:r>
          </a:p>
          <a:p>
            <a:pPr marL="800100" lvl="1" indent="-342900">
              <a:buFont typeface="Arial" panose="020B0604020202020204" pitchFamily="34" charset="0"/>
              <a:buChar char="•"/>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as to all other acts, upon the earliest of the:</a:t>
            </a:r>
          </a:p>
          <a:p>
            <a:pPr marL="1257300" lvl="2" indent="-342900">
              <a:buFont typeface="Wingdings" panose="05000000000000000000" pitchFamily="2" charset="2"/>
              <a:buChar char="Ø"/>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closing of the bankruptcy case</a:t>
            </a:r>
          </a:p>
          <a:p>
            <a:pPr marL="1257300" lvl="2" indent="-342900">
              <a:buFont typeface="Wingdings" panose="05000000000000000000" pitchFamily="2" charset="2"/>
              <a:buChar char="Ø"/>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dismissal of the bankruptcy case</a:t>
            </a:r>
          </a:p>
          <a:p>
            <a:pPr marL="1257300" lvl="2" indent="-342900">
              <a:buFont typeface="Wingdings" panose="05000000000000000000" pitchFamily="2" charset="2"/>
              <a:buChar char="Ø"/>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grant or denial of the debtor’s discharge</a:t>
            </a:r>
          </a:p>
          <a:p>
            <a:pPr marL="685800" lvl="2" indent="0">
              <a:buNone/>
            </a:pPr>
            <a:endParaRPr lang="en-US" altLang="en-US" sz="1725" dirty="0">
              <a:latin typeface="Arial" panose="020B0604020202020204" pitchFamily="34" charset="0"/>
              <a:ea typeface="ＭＳ Ｐゴシック" panose="020B0600070205080204" pitchFamily="34" charset="-128"/>
              <a:cs typeface="Arial" panose="020B0604020202020204" pitchFamily="34" charset="0"/>
            </a:endParaRPr>
          </a:p>
          <a:p>
            <a:pPr lvl="1"/>
            <a:endParaRPr lang="en-US" altLang="en-US" sz="2025"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74564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8021" y="1012004"/>
            <a:ext cx="322264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Termination</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endParaRPr lang="en-US" sz="3700" dirty="0">
              <a:solidFill>
                <a:srgbClr val="FFFFFF"/>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6E97A3E-DE47-4BDF-B1D3-1B595FACE0FA}"/>
              </a:ext>
            </a:extLst>
          </p:cNvPr>
          <p:cNvSpPr txBox="1">
            <a:spLocks/>
          </p:cNvSpPr>
          <p:nvPr/>
        </p:nvSpPr>
        <p:spPr>
          <a:xfrm>
            <a:off x="3855611" y="470925"/>
            <a:ext cx="5096671" cy="6309016"/>
          </a:xfrm>
          <a:prstGeom prst="rect">
            <a:avLst/>
          </a:prstGeom>
        </p:spPr>
        <p:txBody>
          <a:bodyPr vert="horz" lIns="68580" tIns="34290" rIns="68580" bIns="3429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800" dirty="0">
                <a:latin typeface="Arial" panose="020B0604020202020204" pitchFamily="34" charset="0"/>
                <a:ea typeface="Baskerville Old Face" panose="02020602080505020303" pitchFamily="18" charset="0"/>
                <a:cs typeface="Arial" panose="020B0604020202020204" pitchFamily="34" charset="0"/>
              </a:rPr>
              <a:t>If the bankruptcy is a Chapter 7 </a:t>
            </a:r>
            <a:r>
              <a:rPr lang="en-US" sz="3800" i="1" dirty="0">
                <a:latin typeface="Arial" panose="020B0604020202020204" pitchFamily="34" charset="0"/>
                <a:ea typeface="Baskerville Old Face" panose="02020602080505020303" pitchFamily="18" charset="0"/>
                <a:cs typeface="Arial" panose="020B0604020202020204" pitchFamily="34" charset="0"/>
              </a:rPr>
              <a:t>and</a:t>
            </a:r>
            <a:r>
              <a:rPr lang="en-US" sz="3800" dirty="0">
                <a:latin typeface="Arial" panose="020B0604020202020204" pitchFamily="34" charset="0"/>
                <a:ea typeface="Baskerville Old Face" panose="02020602080505020303" pitchFamily="18" charset="0"/>
                <a:cs typeface="Arial" panose="020B0604020202020204" pitchFamily="34" charset="0"/>
              </a:rPr>
              <a:t> a prior bankruptcy was dismissed within one year before the current filing, the automatic stay may terminate 30 days after the filing </a:t>
            </a:r>
            <a:r>
              <a:rPr lang="en-US" sz="3800" i="1" dirty="0">
                <a:latin typeface="Arial" panose="020B0604020202020204" pitchFamily="34" charset="0"/>
                <a:ea typeface="Baskerville Old Face" panose="02020602080505020303" pitchFamily="18" charset="0"/>
                <a:cs typeface="Arial" panose="020B0604020202020204" pitchFamily="34" charset="0"/>
              </a:rPr>
              <a:t>unless</a:t>
            </a:r>
            <a:r>
              <a:rPr lang="en-US" sz="3800" dirty="0">
                <a:latin typeface="Arial" panose="020B0604020202020204" pitchFamily="34" charset="0"/>
                <a:ea typeface="Baskerville Old Face" panose="02020602080505020303" pitchFamily="18" charset="0"/>
                <a:cs typeface="Arial" panose="020B0604020202020204" pitchFamily="34" charset="0"/>
              </a:rPr>
              <a:t> the debtor moves for a continuation of the stay.</a:t>
            </a:r>
            <a:endParaRPr lang="en-US" sz="6300" dirty="0">
              <a:latin typeface="Arial" panose="020B0604020202020204" pitchFamily="34" charset="0"/>
              <a:ea typeface="Baskerville Old Face" panose="02020602080505020303" pitchFamily="18" charset="0"/>
              <a:cs typeface="Arial" panose="020B0604020202020204" pitchFamily="34" charset="0"/>
            </a:endParaRPr>
          </a:p>
          <a:p>
            <a:pPr marL="0" indent="0">
              <a:lnSpc>
                <a:spcPct val="120000"/>
              </a:lnSpc>
              <a:buNone/>
            </a:pPr>
            <a:r>
              <a:rPr lang="en-US" sz="3800" b="1" dirty="0">
                <a:latin typeface="Arial" panose="020B0604020202020204" pitchFamily="34" charset="0"/>
                <a:ea typeface="Baskerville Old Face" panose="02020602080505020303" pitchFamily="18" charset="0"/>
                <a:cs typeface="Arial" panose="020B0604020202020204" pitchFamily="34" charset="0"/>
              </a:rPr>
              <a:t>The termination is as to the debtor.</a:t>
            </a:r>
          </a:p>
          <a:p>
            <a:pPr marL="457200" lvl="1" indent="0">
              <a:buNone/>
            </a:pPr>
            <a:endParaRPr lang="en-US" sz="6450" dirty="0">
              <a:latin typeface="Arial" panose="020B0604020202020204" pitchFamily="34" charset="0"/>
              <a:ea typeface="Baskerville Old Face" panose="02020602080505020303" pitchFamily="18" charset="0"/>
              <a:cs typeface="Arial" panose="020B0604020202020204" pitchFamily="34" charset="0"/>
            </a:endParaRPr>
          </a:p>
          <a:p>
            <a:pPr marL="457200" lvl="1" indent="0">
              <a:buNone/>
            </a:pPr>
            <a:r>
              <a:rPr lang="en-US" sz="6450" dirty="0">
                <a:latin typeface="Arial" panose="020B0604020202020204" pitchFamily="34" charset="0"/>
                <a:ea typeface="Baskerville Old Face" panose="02020602080505020303" pitchFamily="18" charset="0"/>
                <a:cs typeface="Arial" panose="020B0604020202020204" pitchFamily="34" charset="0"/>
              </a:rPr>
              <a:t>However … </a:t>
            </a:r>
          </a:p>
          <a:p>
            <a:pPr lvl="1"/>
            <a:endParaRPr lang="en-US" sz="1800" dirty="0">
              <a:solidFill>
                <a:srgbClr val="000000"/>
              </a:solidFill>
            </a:endParaRPr>
          </a:p>
          <a:p>
            <a:pPr marL="342900" lvl="1" indent="0">
              <a:buNone/>
            </a:pPr>
            <a:endParaRPr lang="en-US" sz="1800" b="1" dirty="0">
              <a:solidFill>
                <a:srgbClr val="000000"/>
              </a:solidFill>
            </a:endParaRPr>
          </a:p>
          <a:p>
            <a:endParaRPr lang="en-US" sz="1200" dirty="0">
              <a:solidFill>
                <a:srgbClr val="000000"/>
              </a:solidFill>
            </a:endParaRPr>
          </a:p>
        </p:txBody>
      </p:sp>
    </p:spTree>
    <p:extLst>
      <p:ext uri="{BB962C8B-B14F-4D97-AF65-F5344CB8AC3E}">
        <p14:creationId xmlns:p14="http://schemas.microsoft.com/office/powerpoint/2010/main" val="3949899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8021" y="1012004"/>
            <a:ext cx="322264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Termination</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endParaRPr lang="en-US" sz="3700" dirty="0">
              <a:solidFill>
                <a:srgbClr val="FFFFFF"/>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6E97A3E-DE47-4BDF-B1D3-1B595FACE0FA}"/>
              </a:ext>
            </a:extLst>
          </p:cNvPr>
          <p:cNvSpPr txBox="1">
            <a:spLocks/>
          </p:cNvSpPr>
          <p:nvPr/>
        </p:nvSpPr>
        <p:spPr>
          <a:xfrm>
            <a:off x="3855611" y="726419"/>
            <a:ext cx="5096671" cy="6309016"/>
          </a:xfrm>
          <a:prstGeom prst="rect">
            <a:avLst/>
          </a:prstGeom>
        </p:spPr>
        <p:txBody>
          <a:bodyPr vert="horz" lIns="68580" tIns="34290" rIns="68580" bIns="3429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800" dirty="0">
                <a:latin typeface="Arial" panose="020B0604020202020204" pitchFamily="34" charset="0"/>
                <a:ea typeface="Baskerville Old Face" panose="02020602080505020303" pitchFamily="18" charset="0"/>
                <a:cs typeface="Arial" panose="020B0604020202020204" pitchFamily="34" charset="0"/>
              </a:rPr>
              <a:t>Some bankruptcy courts interpret the provision to keep the stay in place </a:t>
            </a:r>
            <a:r>
              <a:rPr lang="en-US" sz="3800" i="1" dirty="0">
                <a:latin typeface="Arial" panose="020B0604020202020204" pitchFamily="34" charset="0"/>
                <a:ea typeface="Baskerville Old Face" panose="02020602080505020303" pitchFamily="18" charset="0"/>
                <a:cs typeface="Arial" panose="020B0604020202020204" pitchFamily="34" charset="0"/>
              </a:rPr>
              <a:t>as to the property of the estate.</a:t>
            </a:r>
          </a:p>
          <a:p>
            <a:pPr marL="0" indent="0">
              <a:lnSpc>
                <a:spcPct val="120000"/>
              </a:lnSpc>
              <a:buNone/>
            </a:pPr>
            <a:endParaRPr lang="en-US" sz="3800" i="1" dirty="0">
              <a:latin typeface="Arial" panose="020B0604020202020204" pitchFamily="34" charset="0"/>
              <a:ea typeface="Baskerville Old Face" panose="02020602080505020303" pitchFamily="18" charset="0"/>
              <a:cs typeface="Arial" panose="020B0604020202020204" pitchFamily="34" charset="0"/>
            </a:endParaRPr>
          </a:p>
          <a:p>
            <a:pPr marL="0" indent="0">
              <a:lnSpc>
                <a:spcPct val="120000"/>
              </a:lnSpc>
              <a:buNone/>
            </a:pPr>
            <a:r>
              <a:rPr lang="en-US" sz="3800" b="1" dirty="0">
                <a:latin typeface="Arial" panose="020B0604020202020204" pitchFamily="34" charset="0"/>
                <a:ea typeface="Baskerville Old Face" panose="02020602080505020303" pitchFamily="18" charset="0"/>
                <a:cs typeface="Arial" panose="020B0604020202020204" pitchFamily="34" charset="0"/>
              </a:rPr>
              <a:t>Advice: </a:t>
            </a:r>
            <a:r>
              <a:rPr lang="en-US" sz="3800" dirty="0">
                <a:latin typeface="Arial" panose="020B0604020202020204" pitchFamily="34" charset="0"/>
                <a:ea typeface="Baskerville Old Face" panose="02020602080505020303" pitchFamily="18" charset="0"/>
                <a:cs typeface="Arial" panose="020B0604020202020204" pitchFamily="34" charset="0"/>
              </a:rPr>
              <a:t>State court judges are cautioned: do not assume that the stay is no longer in place for all of the debtor’s property (as opposed to property that is not estate property), and seek clarification if necessary.</a:t>
            </a:r>
            <a:r>
              <a:rPr lang="en-US" sz="3800" i="1" dirty="0">
                <a:latin typeface="Arial" panose="020B0604020202020204" pitchFamily="34" charset="0"/>
                <a:ea typeface="Baskerville Old Face" panose="02020602080505020303" pitchFamily="18" charset="0"/>
                <a:cs typeface="Arial" panose="020B0604020202020204" pitchFamily="34" charset="0"/>
              </a:rPr>
              <a:t> </a:t>
            </a:r>
            <a:endParaRPr lang="en-US" sz="3800" dirty="0">
              <a:latin typeface="Arial" panose="020B0604020202020204" pitchFamily="34" charset="0"/>
              <a:ea typeface="Baskerville Old Face" panose="02020602080505020303" pitchFamily="18" charset="0"/>
              <a:cs typeface="Arial" panose="020B0604020202020204" pitchFamily="34" charset="0"/>
            </a:endParaRPr>
          </a:p>
          <a:p>
            <a:pPr lvl="1"/>
            <a:endParaRPr lang="en-US" sz="6450" dirty="0">
              <a:latin typeface="Calibri (Body)"/>
              <a:ea typeface="Baskerville Old Face" panose="02020602080505020303" pitchFamily="18" charset="0"/>
              <a:cs typeface="Baskerville Old Face" panose="02020602080505020303" pitchFamily="18" charset="0"/>
            </a:endParaRPr>
          </a:p>
          <a:p>
            <a:pPr lvl="1"/>
            <a:endParaRPr lang="en-US" sz="1800" dirty="0">
              <a:solidFill>
                <a:srgbClr val="000000"/>
              </a:solidFill>
            </a:endParaRPr>
          </a:p>
          <a:p>
            <a:pPr marL="342900" lvl="1" indent="0">
              <a:buNone/>
            </a:pPr>
            <a:endParaRPr lang="en-US" sz="1800" b="1" dirty="0">
              <a:solidFill>
                <a:srgbClr val="000000"/>
              </a:solidFill>
            </a:endParaRPr>
          </a:p>
          <a:p>
            <a:endParaRPr lang="en-US" sz="1200" dirty="0">
              <a:solidFill>
                <a:srgbClr val="000000"/>
              </a:solidFill>
            </a:endParaRPr>
          </a:p>
        </p:txBody>
      </p:sp>
    </p:spTree>
    <p:extLst>
      <p:ext uri="{BB962C8B-B14F-4D97-AF65-F5344CB8AC3E}">
        <p14:creationId xmlns:p14="http://schemas.microsoft.com/office/powerpoint/2010/main" val="282038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8021" y="1012004"/>
            <a:ext cx="322264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Termination</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endParaRPr lang="en-US" sz="3700" dirty="0">
              <a:solidFill>
                <a:srgbClr val="FFFFFF"/>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6E97A3E-DE47-4BDF-B1D3-1B595FACE0FA}"/>
              </a:ext>
            </a:extLst>
          </p:cNvPr>
          <p:cNvSpPr txBox="1">
            <a:spLocks/>
          </p:cNvSpPr>
          <p:nvPr/>
        </p:nvSpPr>
        <p:spPr>
          <a:xfrm>
            <a:off x="3759045" y="783770"/>
            <a:ext cx="5021884" cy="5818735"/>
          </a:xfrm>
          <a:prstGeom prst="rect">
            <a:avLst/>
          </a:prstGeom>
        </p:spPr>
        <p:txBody>
          <a:bodyPr vert="horz" lIns="68580" tIns="34290" rIns="68580" bIns="3429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0" dirty="0">
                <a:latin typeface="Arial" panose="020B0604020202020204" pitchFamily="34" charset="0"/>
                <a:ea typeface="Baskerville Old Face" panose="02020602080505020303" pitchFamily="18" charset="0"/>
                <a:cs typeface="Arial" panose="020B0604020202020204" pitchFamily="34" charset="0"/>
              </a:rPr>
              <a:t>If there were two or more cases pending but dismissed within the prior year, the automatic stay does not go into effect.</a:t>
            </a:r>
            <a:endParaRPr lang="en-US" sz="6800" dirty="0">
              <a:latin typeface="Arial" panose="020B0604020202020204" pitchFamily="34" charset="0"/>
              <a:ea typeface="Baskerville Old Face" panose="02020602080505020303" pitchFamily="18" charset="0"/>
              <a:cs typeface="Arial" panose="020B0604020202020204" pitchFamily="34" charset="0"/>
            </a:endParaRPr>
          </a:p>
          <a:p>
            <a:pPr lvl="1">
              <a:lnSpc>
                <a:spcPct val="120000"/>
              </a:lnSpc>
            </a:pPr>
            <a:r>
              <a:rPr lang="en-US" sz="8000" dirty="0">
                <a:latin typeface="Arial" panose="020B0604020202020204" pitchFamily="34" charset="0"/>
                <a:ea typeface="Baskerville Old Face" panose="02020602080505020303" pitchFamily="18" charset="0"/>
                <a:cs typeface="Arial" panose="020B0604020202020204" pitchFamily="34" charset="0"/>
              </a:rPr>
              <a:t>Debtor can file a motion seeking to have a stay imposed.</a:t>
            </a:r>
          </a:p>
          <a:p>
            <a:pPr lvl="1">
              <a:lnSpc>
                <a:spcPct val="120000"/>
              </a:lnSpc>
            </a:pPr>
            <a:r>
              <a:rPr lang="en-US" sz="8000" dirty="0">
                <a:latin typeface="Arial" panose="020B0604020202020204" pitchFamily="34" charset="0"/>
                <a:ea typeface="Baskerville Old Face" panose="02020602080505020303" pitchFamily="18" charset="0"/>
                <a:cs typeface="Arial" panose="020B0604020202020204" pitchFamily="34" charset="0"/>
              </a:rPr>
              <a:t>If the case is a joint case but only one of the debtors was a debtor in the prior cases, then there is still a stay for the other debtor. This can create interesting issues in community property states such as Wisconsin.</a:t>
            </a:r>
          </a:p>
          <a:p>
            <a:pPr marL="457200" lvl="1" indent="0">
              <a:buNone/>
            </a:pPr>
            <a:endParaRPr lang="en-US" sz="6450" dirty="0">
              <a:latin typeface="Calibri (Body)"/>
              <a:ea typeface="Baskerville Old Face" panose="02020602080505020303" pitchFamily="18" charset="0"/>
              <a:cs typeface="Baskerville Old Face" panose="02020602080505020303" pitchFamily="18" charset="0"/>
            </a:endParaRPr>
          </a:p>
          <a:p>
            <a:pPr lvl="1"/>
            <a:endParaRPr lang="en-US" sz="1800" dirty="0">
              <a:solidFill>
                <a:srgbClr val="000000"/>
              </a:solidFill>
            </a:endParaRPr>
          </a:p>
          <a:p>
            <a:pPr marL="342900" lvl="1" indent="0">
              <a:buNone/>
            </a:pPr>
            <a:endParaRPr lang="en-US" sz="1800" b="1" dirty="0">
              <a:solidFill>
                <a:srgbClr val="000000"/>
              </a:solidFill>
            </a:endParaRPr>
          </a:p>
          <a:p>
            <a:endParaRPr lang="en-US" sz="1200" dirty="0">
              <a:solidFill>
                <a:srgbClr val="000000"/>
              </a:solidFill>
            </a:endParaRPr>
          </a:p>
        </p:txBody>
      </p:sp>
    </p:spTree>
    <p:extLst>
      <p:ext uri="{BB962C8B-B14F-4D97-AF65-F5344CB8AC3E}">
        <p14:creationId xmlns:p14="http://schemas.microsoft.com/office/powerpoint/2010/main" val="1690223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8021" y="1012004"/>
            <a:ext cx="322264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Termination</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endParaRPr lang="en-US" sz="3700" dirty="0">
              <a:solidFill>
                <a:srgbClr val="FFFFFF"/>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6E97A3E-DE47-4BDF-B1D3-1B595FACE0FA}"/>
              </a:ext>
            </a:extLst>
          </p:cNvPr>
          <p:cNvSpPr txBox="1">
            <a:spLocks/>
          </p:cNvSpPr>
          <p:nvPr/>
        </p:nvSpPr>
        <p:spPr>
          <a:xfrm>
            <a:off x="3855610" y="1321653"/>
            <a:ext cx="5180813" cy="5818735"/>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latin typeface="Arial" panose="020B0604020202020204" pitchFamily="34" charset="0"/>
                <a:ea typeface="Baskerville Old Face" panose="02020602080505020303" pitchFamily="18" charset="0"/>
                <a:cs typeface="Arial" panose="020B0604020202020204" pitchFamily="34" charset="0"/>
              </a:rPr>
              <a:t>Caution: </a:t>
            </a:r>
            <a:r>
              <a:rPr lang="en-US" dirty="0">
                <a:latin typeface="Arial" panose="020B0604020202020204" pitchFamily="34" charset="0"/>
                <a:ea typeface="Times New Roman" pitchFamily="2" charset="0"/>
                <a:cs typeface="Arial" panose="020B0604020202020204" pitchFamily="34" charset="0"/>
              </a:rPr>
              <a:t>The law regarding to what extent the automatic stay terminates after 30 days for an individual who files a case within a year of the existence of a prior case is controversial.  </a:t>
            </a:r>
          </a:p>
          <a:p>
            <a:pPr marL="0" marR="0" indent="0">
              <a:spcBef>
                <a:spcPts val="0"/>
              </a:spcBef>
              <a:spcAft>
                <a:spcPts val="0"/>
              </a:spcAft>
              <a:buNone/>
            </a:pPr>
            <a:endParaRPr lang="en-US" i="1" dirty="0">
              <a:latin typeface="Arial" panose="020B0604020202020204" pitchFamily="34" charset="0"/>
              <a:ea typeface="Times New Roman" pitchFamily="2" charset="0"/>
              <a:cs typeface="Arial" panose="020B0604020202020204" pitchFamily="34" charset="0"/>
            </a:endParaRPr>
          </a:p>
          <a:p>
            <a:pPr marL="0" marR="0" indent="0">
              <a:spcBef>
                <a:spcPts val="0"/>
              </a:spcBef>
              <a:spcAft>
                <a:spcPts val="0"/>
              </a:spcAft>
              <a:buNone/>
            </a:pPr>
            <a:r>
              <a:rPr lang="en-US" i="1" dirty="0">
                <a:latin typeface="Arial" panose="020B0604020202020204" pitchFamily="34" charset="0"/>
                <a:ea typeface="Times New Roman" pitchFamily="2" charset="0"/>
                <a:cs typeface="Arial" panose="020B0604020202020204" pitchFamily="34" charset="0"/>
              </a:rPr>
              <a:t>See Rose v. Select Portfolio Servicing Inc., </a:t>
            </a:r>
            <a:r>
              <a:rPr lang="en-US" dirty="0">
                <a:latin typeface="Arial" panose="020B0604020202020204" pitchFamily="34" charset="0"/>
                <a:ea typeface="Times New Roman" pitchFamily="2" charset="0"/>
                <a:cs typeface="Arial" panose="020B0604020202020204" pitchFamily="34" charset="0"/>
              </a:rPr>
              <a:t>945 F.3d 226</a:t>
            </a:r>
            <a:r>
              <a:rPr lang="en-US" i="1" dirty="0">
                <a:latin typeface="Arial" panose="020B0604020202020204" pitchFamily="34" charset="0"/>
                <a:ea typeface="Times New Roman" pitchFamily="2" charset="0"/>
                <a:cs typeface="Arial" panose="020B0604020202020204" pitchFamily="34" charset="0"/>
              </a:rPr>
              <a:t>  </a:t>
            </a:r>
            <a:r>
              <a:rPr lang="en-US" dirty="0">
                <a:latin typeface="Arial" panose="020B0604020202020204" pitchFamily="34" charset="0"/>
                <a:ea typeface="Times New Roman" pitchFamily="2" charset="0"/>
                <a:cs typeface="Arial" panose="020B0604020202020204" pitchFamily="34" charset="0"/>
              </a:rPr>
              <a:t>(5th Cir. 2019);</a:t>
            </a:r>
            <a:r>
              <a:rPr lang="en-US" i="1" dirty="0">
                <a:latin typeface="Arial" panose="020B0604020202020204" pitchFamily="34" charset="0"/>
                <a:ea typeface="Times New Roman" pitchFamily="2" charset="0"/>
                <a:cs typeface="Arial" panose="020B0604020202020204" pitchFamily="34" charset="0"/>
              </a:rPr>
              <a:t> contra In re Smith, </a:t>
            </a:r>
            <a:r>
              <a:rPr lang="en-US" dirty="0">
                <a:latin typeface="Arial" panose="020B0604020202020204" pitchFamily="34" charset="0"/>
                <a:ea typeface="Times New Roman" pitchFamily="2" charset="0"/>
                <a:cs typeface="Arial" panose="020B0604020202020204" pitchFamily="34" charset="0"/>
              </a:rPr>
              <a:t>910 F.3d 576 (1st Cir. 2018).  </a:t>
            </a:r>
            <a:endParaRPr lang="en-US" dirty="0">
              <a:latin typeface="Arial" panose="020B0604020202020204" pitchFamily="34" charset="0"/>
              <a:ea typeface="DengXian" panose="02010600030101010101" pitchFamily="2" charset="-122"/>
              <a:cs typeface="Arial" panose="020B0604020202020204" pitchFamily="34" charset="0"/>
            </a:endParaRPr>
          </a:p>
          <a:p>
            <a:pPr lvl="1"/>
            <a:endParaRPr lang="en-US" sz="6450" dirty="0">
              <a:latin typeface="Calibri (Body)"/>
              <a:ea typeface="Baskerville Old Face" panose="02020602080505020303" pitchFamily="18" charset="0"/>
              <a:cs typeface="Baskerville Old Face" panose="02020602080505020303" pitchFamily="18" charset="0"/>
            </a:endParaRPr>
          </a:p>
          <a:p>
            <a:pPr lvl="1"/>
            <a:endParaRPr lang="en-US" sz="1800" dirty="0">
              <a:solidFill>
                <a:srgbClr val="000000"/>
              </a:solidFill>
            </a:endParaRPr>
          </a:p>
          <a:p>
            <a:pPr marL="342900" lvl="1" indent="0">
              <a:buNone/>
            </a:pPr>
            <a:endParaRPr lang="en-US" sz="1800" b="1" dirty="0">
              <a:solidFill>
                <a:srgbClr val="000000"/>
              </a:solidFill>
            </a:endParaRPr>
          </a:p>
          <a:p>
            <a:endParaRPr lang="en-US" sz="1200" dirty="0">
              <a:solidFill>
                <a:srgbClr val="000000"/>
              </a:solidFill>
            </a:endParaRPr>
          </a:p>
        </p:txBody>
      </p:sp>
    </p:spTree>
    <p:extLst>
      <p:ext uri="{BB962C8B-B14F-4D97-AF65-F5344CB8AC3E}">
        <p14:creationId xmlns:p14="http://schemas.microsoft.com/office/powerpoint/2010/main" val="258119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510269" y="1012004"/>
            <a:ext cx="2699122"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Codebtor Stay</a:t>
            </a:r>
          </a:p>
        </p:txBody>
      </p:sp>
      <p:sp>
        <p:nvSpPr>
          <p:cNvPr id="3" name="Rectangle 2">
            <a:extLst>
              <a:ext uri="{FF2B5EF4-FFF2-40B4-BE49-F238E27FC236}">
                <a16:creationId xmlns:a16="http://schemas.microsoft.com/office/drawing/2014/main" id="{E0B8CEC1-2FD4-403E-84F4-DDCC973187EF}"/>
              </a:ext>
            </a:extLst>
          </p:cNvPr>
          <p:cNvSpPr/>
          <p:nvPr/>
        </p:nvSpPr>
        <p:spPr>
          <a:xfrm>
            <a:off x="3958692" y="1076828"/>
            <a:ext cx="4822235" cy="5062924"/>
          </a:xfrm>
          <a:prstGeom prst="rect">
            <a:avLst/>
          </a:prstGeom>
        </p:spPr>
        <p:txBody>
          <a:bodyPr wrap="square">
            <a:spAutoFit/>
          </a:bodyPr>
          <a:lstStyle/>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A Chapter 12 or 13 filing also triggers a codebtor stay.</a:t>
            </a:r>
          </a:p>
          <a:p>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This protection reaches, for example, parents who have cosigned a note for their children and nonfiling spouses who are obligated with the debtor on a mortgage or car note.</a:t>
            </a:r>
          </a:p>
          <a:p>
            <a:pPr marL="742950" lvl="1" indent="-285750">
              <a:buFont typeface="Arial" panose="020B0604020202020204" pitchFamily="34" charset="0"/>
              <a:buChar char="•"/>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 codebtor stay does not apply to professional sureties.</a:t>
            </a:r>
          </a:p>
          <a:p>
            <a:pPr marL="742950" lvl="1" indent="-285750">
              <a:buFont typeface="Arial" panose="020B0604020202020204" pitchFamily="34" charset="0"/>
              <a:buChar char="•"/>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Only applies to CONSUMER debts.</a:t>
            </a:r>
          </a:p>
        </p:txBody>
      </p:sp>
    </p:spTree>
    <p:extLst>
      <p:ext uri="{BB962C8B-B14F-4D97-AF65-F5344CB8AC3E}">
        <p14:creationId xmlns:p14="http://schemas.microsoft.com/office/powerpoint/2010/main" val="14204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52653" y="606564"/>
            <a:ext cx="7838694" cy="1325563"/>
          </a:xfrm>
        </p:spPr>
        <p:txBody>
          <a:bodyPr vert="horz" lIns="91440" tIns="45720" rIns="91440" bIns="45720" rtlCol="0" anchor="ctr">
            <a:normAutofit fontScale="90000"/>
          </a:bodyPr>
          <a:lstStyle/>
          <a:p>
            <a:r>
              <a:rPr lang="en-US" sz="3700" dirty="0">
                <a:latin typeface="Arial" panose="020B0604020202020204" pitchFamily="34" charset="0"/>
                <a:cs typeface="Arial" panose="020B0604020202020204" pitchFamily="34" charset="0"/>
              </a:rPr>
              <a:t>Someone tells you they filed bankruptcy. </a:t>
            </a:r>
            <a:br>
              <a:rPr lang="en-US" sz="3700" dirty="0">
                <a:latin typeface="Arial" panose="020B0604020202020204" pitchFamily="34" charset="0"/>
                <a:cs typeface="Arial" panose="020B0604020202020204" pitchFamily="34" charset="0"/>
              </a:rPr>
            </a:br>
            <a:r>
              <a:rPr lang="en-US" sz="3700" dirty="0">
                <a:latin typeface="Arial" panose="020B0604020202020204" pitchFamily="34" charset="0"/>
                <a:cs typeface="Arial" panose="020B0604020202020204" pitchFamily="34" charset="0"/>
              </a:rPr>
              <a:t>What could a state court judge do?</a:t>
            </a:r>
          </a:p>
        </p:txBody>
      </p:sp>
      <p:sp>
        <p:nvSpPr>
          <p:cNvPr id="53" name="Rectangle 5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3" name="Content Placeholder 2">
            <a:extLst>
              <a:ext uri="{FF2B5EF4-FFF2-40B4-BE49-F238E27FC236}">
                <a16:creationId xmlns:a16="http://schemas.microsoft.com/office/drawing/2014/main" id="{04259873-C069-4330-AE2A-A9BB0E735DAA}"/>
              </a:ext>
            </a:extLst>
          </p:cNvPr>
          <p:cNvGraphicFramePr/>
          <p:nvPr>
            <p:extLst>
              <p:ext uri="{D42A27DB-BD31-4B8C-83A1-F6EECF244321}">
                <p14:modId xmlns:p14="http://schemas.microsoft.com/office/powerpoint/2010/main" val="1238999145"/>
              </p:ext>
            </p:extLst>
          </p:nvPr>
        </p:nvGraphicFramePr>
        <p:xfrm>
          <a:off x="107578" y="2209118"/>
          <a:ext cx="8901952" cy="447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636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562119" cy="4795408"/>
          </a:xfrm>
        </p:spPr>
        <p:txBody>
          <a:bodyPr vert="horz" lIns="91440" tIns="45720" rIns="91440" bIns="45720" rtlCol="0" anchor="ctr">
            <a:normAutofit fontScale="90000"/>
          </a:bodyPr>
          <a:lstStyle/>
          <a:p>
            <a:r>
              <a:rPr lang="en-US" dirty="0">
                <a:solidFill>
                  <a:srgbClr val="FFFFFF"/>
                </a:solidFill>
                <a:latin typeface="Arial" panose="020B0604020202020204" pitchFamily="34" charset="0"/>
                <a:cs typeface="Arial" panose="020B0604020202020204" pitchFamily="34" charset="0"/>
              </a:rPr>
              <a:t>Can a state court judge violate the automatic stay?</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756611"/>
            <a:ext cx="5064956" cy="3501335"/>
          </a:xfrm>
          <a:prstGeom prst="rect">
            <a:avLst/>
          </a:prstGeom>
        </p:spPr>
        <p:txBody>
          <a:bodyPr vert="horz" lIns="68580" tIns="34290" rIns="68580" bIns="3429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0" b="1" dirty="0">
                <a:latin typeface="Arial" panose="020B0604020202020204" pitchFamily="34" charset="0"/>
                <a:cs typeface="Arial" panose="020B0604020202020204" pitchFamily="34" charset="0"/>
              </a:rPr>
              <a:t>Answer: Yes!</a:t>
            </a:r>
          </a:p>
          <a:p>
            <a:pPr lvl="1">
              <a:lnSpc>
                <a:spcPts val="2200"/>
              </a:lnSpc>
              <a:spcAft>
                <a:spcPts val="600"/>
              </a:spcAft>
            </a:pPr>
            <a:r>
              <a:rPr lang="en-US" sz="8400" dirty="0">
                <a:latin typeface="Arial" panose="020B0604020202020204" pitchFamily="34" charset="0"/>
                <a:cs typeface="Arial" panose="020B0604020202020204" pitchFamily="34" charset="0"/>
              </a:rPr>
              <a:t>While more often it is the lawyer or a party who violates the stay, it is still possible for a judge to do so.</a:t>
            </a:r>
            <a:endParaRPr lang="en-US" sz="4425" b="1" dirty="0">
              <a:latin typeface="Arial" panose="020B0604020202020204" pitchFamily="34" charset="0"/>
              <a:cs typeface="Arial" panose="020B0604020202020204" pitchFamily="34" charset="0"/>
            </a:endParaRPr>
          </a:p>
          <a:p>
            <a:pPr marL="0" indent="0">
              <a:buNone/>
            </a:pPr>
            <a:r>
              <a:rPr lang="en-US" sz="10000" b="1" dirty="0">
                <a:latin typeface="Arial" panose="020B0604020202020204" pitchFamily="34" charset="0"/>
                <a:cs typeface="Arial" panose="020B0604020202020204" pitchFamily="34" charset="0"/>
              </a:rPr>
              <a:t>Examples:</a:t>
            </a:r>
          </a:p>
          <a:p>
            <a:pPr lvl="1">
              <a:lnSpc>
                <a:spcPts val="2200"/>
              </a:lnSpc>
            </a:pPr>
            <a:r>
              <a:rPr lang="en-US" sz="8400" dirty="0">
                <a:latin typeface="Arial" panose="020B0604020202020204" pitchFamily="34" charset="0"/>
                <a:cs typeface="Arial" panose="020B0604020202020204" pitchFamily="34" charset="0"/>
              </a:rPr>
              <a:t>Conducting a pretrial conference or other hearing in a case if you have notice of a filed bankruptcy case.</a:t>
            </a:r>
          </a:p>
          <a:p>
            <a:pPr lvl="2">
              <a:lnSpc>
                <a:spcPts val="1800"/>
              </a:lnSpc>
              <a:spcAft>
                <a:spcPts val="600"/>
              </a:spcAft>
              <a:buFont typeface="Wingdings" panose="05000000000000000000" pitchFamily="2" charset="2"/>
              <a:buChar char="Ø"/>
            </a:pPr>
            <a:r>
              <a:rPr lang="en-US" sz="6800" dirty="0">
                <a:latin typeface="Arial" panose="020B0604020202020204" pitchFamily="34" charset="0"/>
                <a:cs typeface="Arial" panose="020B0604020202020204" pitchFamily="34" charset="0"/>
              </a:rPr>
              <a:t>This might occur in foreclosures, contract disputes, and personal injury actions as a few examples.</a:t>
            </a:r>
            <a:endParaRPr lang="en-US" sz="7200" dirty="0">
              <a:latin typeface="Arial" panose="020B0604020202020204" pitchFamily="34" charset="0"/>
              <a:cs typeface="Arial" panose="020B0604020202020204" pitchFamily="34" charset="0"/>
            </a:endParaRPr>
          </a:p>
          <a:p>
            <a:pPr lvl="1">
              <a:lnSpc>
                <a:spcPts val="2200"/>
              </a:lnSpc>
              <a:spcAft>
                <a:spcPts val="600"/>
              </a:spcAft>
            </a:pPr>
            <a:r>
              <a:rPr lang="en-US" sz="8400" dirty="0">
                <a:latin typeface="Arial" panose="020B0604020202020204" pitchFamily="34" charset="0"/>
                <a:cs typeface="Arial" panose="020B0604020202020204" pitchFamily="34" charset="0"/>
              </a:rPr>
              <a:t>Granting a divorce does not violate the stay, but ordering or approving a property division may violate the stay unless the bankruptcy court has granted relief from stay.</a:t>
            </a:r>
          </a:p>
          <a:p>
            <a:pPr lvl="1">
              <a:lnSpc>
                <a:spcPts val="2200"/>
              </a:lnSpc>
            </a:pPr>
            <a:r>
              <a:rPr lang="en-US" sz="8400" dirty="0">
                <a:latin typeface="Arial" panose="020B0604020202020204" pitchFamily="34" charset="0"/>
                <a:cs typeface="Arial" panose="020B0604020202020204" pitchFamily="34" charset="0"/>
              </a:rPr>
              <a:t>Proceeding with a trial and apportioning liability to a debtor who was a joint tortfeasor.</a:t>
            </a:r>
          </a:p>
          <a:p>
            <a:pPr marL="342900" lvl="1" indent="0">
              <a:buNone/>
            </a:pP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89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704168"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Violating the Automatic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Stay</a:t>
            </a:r>
          </a:p>
        </p:txBody>
      </p:sp>
      <p:sp>
        <p:nvSpPr>
          <p:cNvPr id="3" name="Rectangle 2">
            <a:extLst>
              <a:ext uri="{FF2B5EF4-FFF2-40B4-BE49-F238E27FC236}">
                <a16:creationId xmlns:a16="http://schemas.microsoft.com/office/drawing/2014/main" id="{E5064B45-6734-4B62-A999-F73C6C84F3EC}"/>
              </a:ext>
            </a:extLst>
          </p:cNvPr>
          <p:cNvSpPr/>
          <p:nvPr/>
        </p:nvSpPr>
        <p:spPr>
          <a:xfrm>
            <a:off x="3933027" y="689788"/>
            <a:ext cx="4788354" cy="5478423"/>
          </a:xfrm>
          <a:prstGeom prst="rect">
            <a:avLst/>
          </a:prstGeom>
        </p:spPr>
        <p:txBody>
          <a:bodyPr wrap="square">
            <a:spAutoFit/>
          </a:bodyPr>
          <a:lstStyle/>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Actions taken in violation of the automatic stay are void or voidable.</a:t>
            </a:r>
          </a:p>
          <a:p>
            <a:pPr marL="742950" lvl="1" indent="-28575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There is a split of authority on the distinction.</a:t>
            </a:r>
          </a:p>
          <a:p>
            <a:pPr marL="285750" indent="-285750">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Creditors may have a duty to dismiss cases, not just hold them in abeyance.</a:t>
            </a:r>
          </a:p>
          <a:p>
            <a:pPr marL="285750" indent="-285750">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Sanctions are available, such as actual damages, attorneys’ fees and costs, and punitive damages.</a:t>
            </a:r>
          </a:p>
        </p:txBody>
      </p:sp>
    </p:spTree>
    <p:extLst>
      <p:ext uri="{BB962C8B-B14F-4D97-AF65-F5344CB8AC3E}">
        <p14:creationId xmlns:p14="http://schemas.microsoft.com/office/powerpoint/2010/main" val="3844099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514923" y="1012004"/>
            <a:ext cx="3142676"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The Role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of the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State Court Judge</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906425" y="1303170"/>
            <a:ext cx="4874503" cy="3657893"/>
          </a:xfrm>
          <a:prstGeom prst="rect">
            <a:avLst/>
          </a:prstGeom>
        </p:spPr>
        <p:txBody>
          <a:bodyPr vert="horz" lIns="68580" tIns="34290" rIns="68580" bIns="3429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pPr>
            <a:r>
              <a:rPr lang="en-US" sz="10000" b="1" dirty="0">
                <a:latin typeface="Arial" panose="020B0604020202020204" pitchFamily="34" charset="0"/>
                <a:cs typeface="Arial" panose="020B0604020202020204" pitchFamily="34" charset="0"/>
              </a:rPr>
              <a:t>If the state court judge is in doubt about the stay or effect of a bankruptcy court order, what are some appropriate options? </a:t>
            </a:r>
            <a:endParaRPr lang="en-US" sz="9000" b="1" dirty="0">
              <a:latin typeface="Arial" panose="020B0604020202020204" pitchFamily="34" charset="0"/>
              <a:cs typeface="Arial" panose="020B0604020202020204" pitchFamily="34" charset="0"/>
            </a:endParaRPr>
          </a:p>
          <a:p>
            <a:pPr lvl="1">
              <a:lnSpc>
                <a:spcPct val="120000"/>
              </a:lnSpc>
            </a:pPr>
            <a:r>
              <a:rPr lang="en-US" sz="9200" dirty="0">
                <a:solidFill>
                  <a:srgbClr val="000000"/>
                </a:solidFill>
                <a:latin typeface="Arial" panose="020B0604020202020204" pitchFamily="34" charset="0"/>
                <a:cs typeface="Arial" panose="020B0604020202020204" pitchFamily="34" charset="0"/>
              </a:rPr>
              <a:t>suspend proceedings and direct parties to address issue</a:t>
            </a:r>
          </a:p>
          <a:p>
            <a:pPr lvl="1">
              <a:lnSpc>
                <a:spcPct val="120000"/>
              </a:lnSpc>
            </a:pPr>
            <a:r>
              <a:rPr lang="en-US" sz="9200" dirty="0">
                <a:solidFill>
                  <a:srgbClr val="000000"/>
                </a:solidFill>
                <a:latin typeface="Arial" panose="020B0604020202020204" pitchFamily="34" charset="0"/>
                <a:cs typeface="Arial" panose="020B0604020202020204" pitchFamily="34" charset="0"/>
              </a:rPr>
              <a:t>special docket</a:t>
            </a:r>
          </a:p>
          <a:p>
            <a:pPr lvl="1">
              <a:lnSpc>
                <a:spcPct val="120000"/>
              </a:lnSpc>
            </a:pPr>
            <a:r>
              <a:rPr lang="en-US" sz="9200" dirty="0">
                <a:solidFill>
                  <a:srgbClr val="000000"/>
                </a:solidFill>
                <a:latin typeface="Arial" panose="020B0604020202020204" pitchFamily="34" charset="0"/>
                <a:cs typeface="Arial" panose="020B0604020202020204" pitchFamily="34" charset="0"/>
              </a:rPr>
              <a:t>proceed against nondebtors</a:t>
            </a:r>
          </a:p>
          <a:p>
            <a:pPr lvl="1">
              <a:lnSpc>
                <a:spcPct val="120000"/>
              </a:lnSpc>
            </a:pPr>
            <a:r>
              <a:rPr lang="en-US" sz="9200" dirty="0">
                <a:solidFill>
                  <a:srgbClr val="000000"/>
                </a:solidFill>
                <a:latin typeface="Arial" panose="020B0604020202020204" pitchFamily="34" charset="0"/>
                <a:cs typeface="Arial" panose="020B0604020202020204" pitchFamily="34" charset="0"/>
              </a:rPr>
              <a:t>continue for status conference (to specifically address stay)</a:t>
            </a:r>
          </a:p>
          <a:p>
            <a:endParaRPr lang="en-US" sz="1200" dirty="0">
              <a:solidFill>
                <a:srgbClr val="000000"/>
              </a:solidFill>
            </a:endParaRPr>
          </a:p>
        </p:txBody>
      </p:sp>
    </p:spTree>
    <p:extLst>
      <p:ext uri="{BB962C8B-B14F-4D97-AF65-F5344CB8AC3E}">
        <p14:creationId xmlns:p14="http://schemas.microsoft.com/office/powerpoint/2010/main" val="4284906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805792"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Violating the Automatic Stay</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95325" y="669219"/>
            <a:ext cx="5021699" cy="589210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buNone/>
            </a:pPr>
            <a:r>
              <a:rPr lang="en-US" sz="2200" b="1" dirty="0">
                <a:latin typeface="Arial" panose="020B0604020202020204" pitchFamily="34" charset="0"/>
                <a:cs typeface="Arial" panose="020B0604020202020204" pitchFamily="34" charset="0"/>
              </a:rPr>
              <a:t>Advice: </a:t>
            </a:r>
            <a:r>
              <a:rPr lang="en-US" sz="2200" dirty="0">
                <a:latin typeface="Arial" panose="020B0604020202020204" pitchFamily="34" charset="0"/>
                <a:cs typeface="Arial" panose="020B0604020202020204" pitchFamily="34" charset="0"/>
              </a:rPr>
              <a:t>Ask yourself whether the action might advance a claim against the debtor or property of the estate.</a:t>
            </a:r>
          </a:p>
          <a:p>
            <a:pPr marL="0" indent="0">
              <a:lnSpc>
                <a:spcPts val="2400"/>
              </a:lnSpc>
              <a:spcBef>
                <a:spcPts val="1600"/>
              </a:spcBef>
              <a:buNone/>
            </a:pPr>
            <a:r>
              <a:rPr lang="en-US" sz="2200" b="1" dirty="0">
                <a:latin typeface="Arial" panose="020B0604020202020204" pitchFamily="34" charset="0"/>
                <a:cs typeface="Arial" panose="020B0604020202020204" pitchFamily="34" charset="0"/>
              </a:rPr>
              <a:t>What could happen next?</a:t>
            </a:r>
          </a:p>
          <a:p>
            <a:pPr lvl="1">
              <a:lnSpc>
                <a:spcPts val="2400"/>
              </a:lnSpc>
            </a:pPr>
            <a:r>
              <a:rPr lang="en-US" sz="2200" dirty="0">
                <a:latin typeface="Arial" panose="020B0604020202020204" pitchFamily="34" charset="0"/>
                <a:cs typeface="Arial" panose="020B0604020202020204" pitchFamily="34" charset="0"/>
              </a:rPr>
              <a:t>You could be sued for the violation of the stay.</a:t>
            </a:r>
          </a:p>
          <a:p>
            <a:pPr lvl="1">
              <a:lnSpc>
                <a:spcPts val="2400"/>
              </a:lnSpc>
            </a:pPr>
            <a:r>
              <a:rPr lang="en-US" sz="2200" dirty="0">
                <a:latin typeface="Arial" panose="020B0604020202020204" pitchFamily="34" charset="0"/>
                <a:cs typeface="Arial" panose="020B0604020202020204" pitchFamily="34" charset="0"/>
              </a:rPr>
              <a:t>The debtor might ask for damages.</a:t>
            </a:r>
          </a:p>
          <a:p>
            <a:pPr lvl="1">
              <a:lnSpc>
                <a:spcPts val="2400"/>
              </a:lnSpc>
            </a:pPr>
            <a:r>
              <a:rPr lang="en-US" sz="2200" dirty="0">
                <a:latin typeface="Arial" panose="020B0604020202020204" pitchFamily="34" charset="0"/>
                <a:cs typeface="Arial" panose="020B0604020202020204" pitchFamily="34" charset="0"/>
              </a:rPr>
              <a:t>Court action(s) would likely be void </a:t>
            </a:r>
            <a:r>
              <a:rPr lang="en-US" sz="2200" i="1" dirty="0">
                <a:latin typeface="Arial" panose="020B0604020202020204" pitchFamily="34" charset="0"/>
                <a:cs typeface="Arial" panose="020B0604020202020204" pitchFamily="34" charset="0"/>
              </a:rPr>
              <a:t>ab initio.</a:t>
            </a:r>
          </a:p>
          <a:p>
            <a:pPr marL="0" indent="0">
              <a:lnSpc>
                <a:spcPts val="2400"/>
              </a:lnSpc>
              <a:spcBef>
                <a:spcPts val="1600"/>
              </a:spcBef>
              <a:buNone/>
            </a:pPr>
            <a:r>
              <a:rPr lang="en-US" sz="2200" b="1" dirty="0">
                <a:latin typeface="Arial" panose="020B0604020202020204" pitchFamily="34" charset="0"/>
                <a:cs typeface="Arial" panose="020B0604020202020204" pitchFamily="34" charset="0"/>
              </a:rPr>
              <a:t>As stated by one bankruptcy judge: </a:t>
            </a:r>
          </a:p>
          <a:p>
            <a:pPr marL="0" indent="0">
              <a:lnSpc>
                <a:spcPts val="2400"/>
              </a:lnSpc>
              <a:buNone/>
            </a:pPr>
            <a:r>
              <a:rPr lang="en-US" sz="2200" dirty="0">
                <a:latin typeface="Arial" panose="020B0604020202020204" pitchFamily="34" charset="0"/>
                <a:cs typeface="Arial" panose="020B0604020202020204" pitchFamily="34" charset="0"/>
              </a:rPr>
              <a:t>“We may set aside an order in violation of the stay, but I’m unaware of any bankruptcy judge ever sanctioning a state judge for violating the stay. We’d go very slowly with that remedy.”</a:t>
            </a:r>
            <a:endParaRPr lang="en-US" sz="2200" b="1" dirty="0">
              <a:solidFill>
                <a:srgbClr val="000000"/>
              </a:solidFill>
              <a:latin typeface="Arial" panose="020B0604020202020204" pitchFamily="34" charset="0"/>
              <a:cs typeface="Arial" panose="020B0604020202020204" pitchFamily="34" charset="0"/>
            </a:endParaRPr>
          </a:p>
          <a:p>
            <a:pPr>
              <a:lnSpc>
                <a:spcPts val="2400"/>
              </a:lnSpc>
            </a:pPr>
            <a:endParaRPr lang="en-US" sz="2200" dirty="0">
              <a:solidFill>
                <a:srgbClr val="000000"/>
              </a:solidFill>
            </a:endParaRPr>
          </a:p>
        </p:txBody>
      </p:sp>
    </p:spTree>
    <p:extLst>
      <p:ext uri="{BB962C8B-B14F-4D97-AF65-F5344CB8AC3E}">
        <p14:creationId xmlns:p14="http://schemas.microsoft.com/office/powerpoint/2010/main" val="3303882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47271" y="1012004"/>
            <a:ext cx="2679675"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Relief from the Automatic Stay</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240633"/>
            <a:ext cx="5236853" cy="6442556"/>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buNone/>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A party in interest may obtain relief from the automatic stay by filing a motion with the bankruptcy court.</a:t>
            </a:r>
          </a:p>
          <a:p>
            <a:pPr marL="0" indent="0">
              <a:lnSpc>
                <a:spcPts val="2500"/>
              </a:lnSpc>
              <a:spcBef>
                <a:spcPts val="1900"/>
              </a:spcBef>
              <a:buNone/>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Relief may include: </a:t>
            </a:r>
          </a:p>
          <a:p>
            <a:pPr lvl="1">
              <a:lnSpc>
                <a:spcPts val="2500"/>
              </a:lnSpc>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Authorizing pursuit of </a:t>
            </a:r>
            <a:r>
              <a:rPr lang="en-US" altLang="en-US" sz="2300" i="1" dirty="0">
                <a:latin typeface="Arial" panose="020B0604020202020204" pitchFamily="34" charset="0"/>
                <a:ea typeface="ＭＳ Ｐゴシック" panose="020B0600070205080204" pitchFamily="34" charset="-128"/>
                <a:cs typeface="Arial" panose="020B0604020202020204" pitchFamily="34" charset="0"/>
              </a:rPr>
              <a:t>in rem </a:t>
            </a:r>
            <a:r>
              <a:rPr lang="en-US" altLang="en-US" sz="2300" dirty="0">
                <a:latin typeface="Arial" panose="020B0604020202020204" pitchFamily="34" charset="0"/>
                <a:ea typeface="ＭＳ Ｐゴシック" panose="020B0600070205080204" pitchFamily="34" charset="-128"/>
                <a:cs typeface="Arial" panose="020B0604020202020204" pitchFamily="34" charset="0"/>
              </a:rPr>
              <a:t>relief.</a:t>
            </a:r>
          </a:p>
          <a:p>
            <a:pPr lvl="1">
              <a:lnSpc>
                <a:spcPts val="2500"/>
              </a:lnSpc>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Permitting a matter to be tried and decided by a state court, but prohibiting the entry of any money judgment.</a:t>
            </a:r>
          </a:p>
          <a:p>
            <a:pPr marL="0" indent="0">
              <a:lnSpc>
                <a:spcPts val="2500"/>
              </a:lnSpc>
              <a:spcBef>
                <a:spcPts val="1900"/>
              </a:spcBef>
              <a:buNone/>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For cause, the bankruptcy court may terminate, annul, modify, or condition the stay.  </a:t>
            </a:r>
          </a:p>
          <a:p>
            <a:pPr marL="0" indent="0">
              <a:lnSpc>
                <a:spcPts val="2500"/>
              </a:lnSpc>
              <a:spcBef>
                <a:spcPts val="1900"/>
              </a:spcBef>
              <a:buNone/>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The stay may be lifted by the bankruptcy court as to collection solely as to any available insurance.</a:t>
            </a:r>
          </a:p>
        </p:txBody>
      </p:sp>
    </p:spTree>
    <p:extLst>
      <p:ext uri="{BB962C8B-B14F-4D97-AF65-F5344CB8AC3E}">
        <p14:creationId xmlns:p14="http://schemas.microsoft.com/office/powerpoint/2010/main" val="2318849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76110" y="1012004"/>
            <a:ext cx="301262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Jurisdiction and the Automatic Stay</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FC707C40-49A1-4AC2-B7BA-D26C47F8B8FB}"/>
              </a:ext>
            </a:extLst>
          </p:cNvPr>
          <p:cNvSpPr/>
          <p:nvPr/>
        </p:nvSpPr>
        <p:spPr>
          <a:xfrm>
            <a:off x="4061732" y="443004"/>
            <a:ext cx="4572000" cy="6109365"/>
          </a:xfrm>
          <a:prstGeom prst="rect">
            <a:avLst/>
          </a:prstGeom>
        </p:spPr>
        <p:txBody>
          <a:bodyPr>
            <a:spAutoFit/>
          </a:bodyPr>
          <a:lstStyle/>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Bankruptcy and nonbankruptcy courts share </a:t>
            </a:r>
            <a:r>
              <a:rPr lang="en-US" altLang="en-US" sz="2300" b="1" i="1" dirty="0">
                <a:latin typeface="Arial" panose="020B0604020202020204" pitchFamily="34" charset="0"/>
                <a:ea typeface="ＭＳ Ｐゴシック" panose="020B0600070205080204" pitchFamily="34" charset="-128"/>
                <a:cs typeface="Arial" panose="020B0604020202020204" pitchFamily="34" charset="0"/>
              </a:rPr>
              <a:t>concurrent</a:t>
            </a:r>
            <a:r>
              <a:rPr lang="en-US" altLang="en-US" sz="2300" b="1" dirty="0">
                <a:latin typeface="Arial" panose="020B0604020202020204" pitchFamily="34" charset="0"/>
                <a:ea typeface="ＭＳ Ｐゴシック" panose="020B0600070205080204" pitchFamily="34" charset="-128"/>
                <a:cs typeface="Arial" panose="020B0604020202020204" pitchFamily="34" charset="0"/>
              </a:rPr>
              <a:t> jurisdiction </a:t>
            </a:r>
            <a:r>
              <a:rPr lang="en-US" altLang="en-US" sz="2300" dirty="0">
                <a:latin typeface="Arial" panose="020B0604020202020204" pitchFamily="34" charset="0"/>
                <a:ea typeface="ＭＳ Ｐゴシック" panose="020B0600070205080204" pitchFamily="34" charset="-128"/>
                <a:cs typeface="Arial" panose="020B0604020202020204" pitchFamily="34" charset="0"/>
              </a:rPr>
              <a:t>to determine whether the automatic stay applies to a given action or proceeding. </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300" b="1" dirty="0">
                <a:latin typeface="Arial" panose="020B0604020202020204" pitchFamily="34" charset="0"/>
                <a:ea typeface="ＭＳ Ｐゴシック" panose="020B0600070205080204" pitchFamily="34" charset="-128"/>
                <a:cs typeface="Arial" panose="020B0604020202020204" pitchFamily="34" charset="0"/>
              </a:rPr>
              <a:t>Caution: </a:t>
            </a:r>
            <a:r>
              <a:rPr lang="en-US" altLang="en-US" sz="2300" dirty="0">
                <a:latin typeface="Arial" panose="020B0604020202020204" pitchFamily="34" charset="0"/>
                <a:ea typeface="ＭＳ Ｐゴシック" panose="020B0600070205080204" pitchFamily="34" charset="-128"/>
                <a:cs typeface="Arial" panose="020B0604020202020204" pitchFamily="34" charset="0"/>
              </a:rPr>
              <a:t>In many circuits, if a bankruptcy court later disagrees with the determination that the stay does not apply, the bankruptcy court may declare the state court order void because it violated the stay. </a:t>
            </a:r>
            <a:endParaRPr lang="en-US" altLang="en-US" sz="23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Only the bankruptcy court can grant relief from the automatic stay. </a:t>
            </a:r>
          </a:p>
        </p:txBody>
      </p:sp>
    </p:spTree>
    <p:extLst>
      <p:ext uri="{BB962C8B-B14F-4D97-AF65-F5344CB8AC3E}">
        <p14:creationId xmlns:p14="http://schemas.microsoft.com/office/powerpoint/2010/main" val="19891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76109" y="1012004"/>
            <a:ext cx="3067519"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Automatic Stay in Criminal Actions</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altLang="ja-JP" sz="2200" b="1" dirty="0">
                <a:solidFill>
                  <a:schemeClr val="bg1"/>
                </a:solidFill>
                <a:latin typeface="Arial" panose="020B0604020202020204" pitchFamily="34" charset="0"/>
                <a:ea typeface="MS PGothic" panose="020B0600070205080204" pitchFamily="34" charset="-128"/>
                <a:cs typeface="Arial" panose="020B0604020202020204" pitchFamily="34" charset="0"/>
              </a:rPr>
              <a:t>11 U.S.C. § 362(b)(1)</a:t>
            </a:r>
            <a:br>
              <a:rPr lang="en-US" altLang="ja-JP" b="1" dirty="0">
                <a:latin typeface="Arial" panose="020B0604020202020204" pitchFamily="34" charset="0"/>
                <a:ea typeface="MS PGothic" panose="020B0600070205080204" pitchFamily="34" charset="-128"/>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FC707C40-49A1-4AC2-B7BA-D26C47F8B8FB}"/>
              </a:ext>
            </a:extLst>
          </p:cNvPr>
          <p:cNvSpPr/>
          <p:nvPr/>
        </p:nvSpPr>
        <p:spPr>
          <a:xfrm>
            <a:off x="4180114" y="1718516"/>
            <a:ext cx="4572000" cy="2681119"/>
          </a:xfrm>
          <a:prstGeom prst="rect">
            <a:avLst/>
          </a:prstGeom>
        </p:spPr>
        <p:txBody>
          <a:bodyPr>
            <a:spAutoFit/>
          </a:bodyPr>
          <a:lstStyle/>
          <a:p>
            <a:pPr>
              <a:lnSpc>
                <a:spcPts val="3360"/>
              </a:lnSpc>
              <a:defRPr/>
            </a:pPr>
            <a:r>
              <a:rPr lang="en-US" altLang="en-US" sz="2800" dirty="0">
                <a:latin typeface="Arial" panose="020B0604020202020204" pitchFamily="34" charset="0"/>
                <a:ea typeface="MS PGothic" panose="020B0600070205080204" pitchFamily="34" charset="-128"/>
                <a:cs typeface="Arial" panose="020B0604020202020204" pitchFamily="34" charset="0"/>
              </a:rPr>
              <a:t>The automatic stay does </a:t>
            </a:r>
            <a:r>
              <a:rPr lang="en-US" altLang="en-US" sz="2800" b="1" u="sng" dirty="0">
                <a:latin typeface="Arial" panose="020B0604020202020204" pitchFamily="34" charset="0"/>
                <a:ea typeface="MS PGothic" panose="020B0600070205080204" pitchFamily="34" charset="-128"/>
                <a:cs typeface="Arial" panose="020B0604020202020204" pitchFamily="34" charset="0"/>
              </a:rPr>
              <a:t>not</a:t>
            </a:r>
            <a:r>
              <a:rPr lang="en-US" altLang="en-US" sz="2800" dirty="0">
                <a:latin typeface="Arial" panose="020B0604020202020204" pitchFamily="34" charset="0"/>
                <a:ea typeface="MS PGothic" panose="020B0600070205080204" pitchFamily="34" charset="-128"/>
                <a:cs typeface="Arial" panose="020B0604020202020204" pitchFamily="34" charset="0"/>
              </a:rPr>
              <a:t> operate to stay </a:t>
            </a:r>
          </a:p>
          <a:p>
            <a:pPr>
              <a:lnSpc>
                <a:spcPts val="3360"/>
              </a:lnSpc>
              <a:defRPr/>
            </a:pPr>
            <a:r>
              <a:rPr lang="en-US" altLang="en-US" sz="2800" dirty="0">
                <a:latin typeface="Arial" panose="020B0604020202020204" pitchFamily="34" charset="0"/>
                <a:ea typeface="MS PGothic" panose="020B0600070205080204" pitchFamily="34" charset="-128"/>
                <a:cs typeface="Arial" panose="020B0604020202020204" pitchFamily="34" charset="0"/>
              </a:rPr>
              <a:t>“the commencement or continuation of a criminal action or proceeding against the debtor.”</a:t>
            </a:r>
          </a:p>
        </p:txBody>
      </p:sp>
    </p:spTree>
    <p:extLst>
      <p:ext uri="{BB962C8B-B14F-4D97-AF65-F5344CB8AC3E}">
        <p14:creationId xmlns:p14="http://schemas.microsoft.com/office/powerpoint/2010/main" val="3625335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76110" y="1012004"/>
            <a:ext cx="3012621" cy="4795408"/>
          </a:xfrm>
        </p:spPr>
        <p:txBody>
          <a:bodyPr vert="horz" lIns="91440" tIns="45720" rIns="91440" bIns="45720" rtlCol="0" anchor="ctr">
            <a:normAutofit fontScale="90000"/>
          </a:bodyPr>
          <a:lstStyle/>
          <a:p>
            <a:r>
              <a:rPr lang="en-US" dirty="0">
                <a:solidFill>
                  <a:srgbClr val="FFFFFF"/>
                </a:solidFill>
                <a:latin typeface="Arial" panose="020B0604020202020204" pitchFamily="34" charset="0"/>
                <a:cs typeface="Arial" panose="020B0604020202020204" pitchFamily="34" charset="0"/>
              </a:rPr>
              <a:t>Automatic Stay in Police and Regulatory Actions</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altLang="ja-JP" sz="2400" b="1" dirty="0">
                <a:solidFill>
                  <a:schemeClr val="bg1"/>
                </a:solidFill>
                <a:latin typeface="Arial" panose="020B0604020202020204" pitchFamily="34" charset="0"/>
                <a:ea typeface="MS PGothic" panose="020B0600070205080204" pitchFamily="34" charset="-128"/>
                <a:cs typeface="Arial" panose="020B0604020202020204" pitchFamily="34" charset="0"/>
              </a:rPr>
              <a:t>11 U.S.C. § 362(b)(4)</a:t>
            </a:r>
            <a:br>
              <a:rPr lang="en-US" altLang="ja-JP" b="1" dirty="0">
                <a:latin typeface="Arial" panose="020B0604020202020204" pitchFamily="34" charset="0"/>
                <a:ea typeface="MS PGothic" panose="020B0600070205080204" pitchFamily="34" charset="-128"/>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FC707C40-49A1-4AC2-B7BA-D26C47F8B8FB}"/>
              </a:ext>
            </a:extLst>
          </p:cNvPr>
          <p:cNvSpPr/>
          <p:nvPr/>
        </p:nvSpPr>
        <p:spPr>
          <a:xfrm>
            <a:off x="4016828" y="687654"/>
            <a:ext cx="4616904" cy="5824671"/>
          </a:xfrm>
          <a:prstGeom prst="rect">
            <a:avLst/>
          </a:prstGeom>
        </p:spPr>
        <p:txBody>
          <a:bodyPr wrap="square">
            <a:spAutoFit/>
          </a:bodyPr>
          <a:lstStyle/>
          <a:p>
            <a:pPr>
              <a:lnSpc>
                <a:spcPts val="2600"/>
              </a:lnSpc>
              <a:spcBef>
                <a:spcPts val="1200"/>
              </a:spcBef>
              <a:defRPr/>
            </a:pPr>
            <a:r>
              <a:rPr lang="en-US" altLang="en-US" sz="2400" dirty="0">
                <a:latin typeface="Arial" panose="020B0604020202020204" pitchFamily="34" charset="0"/>
                <a:ea typeface="MS PGothic" panose="020B0600070205080204" pitchFamily="34" charset="-128"/>
                <a:cs typeface="Arial" panose="020B0604020202020204" pitchFamily="34" charset="0"/>
              </a:rPr>
              <a:t>The automatic stay does </a:t>
            </a:r>
            <a:r>
              <a:rPr lang="en-US" altLang="en-US" sz="2400" b="1" u="sng" dirty="0">
                <a:latin typeface="Arial" panose="020B0604020202020204" pitchFamily="34" charset="0"/>
                <a:ea typeface="MS PGothic" panose="020B0600070205080204" pitchFamily="34" charset="-128"/>
                <a:cs typeface="Arial" panose="020B0604020202020204" pitchFamily="34" charset="0"/>
              </a:rPr>
              <a:t>not</a:t>
            </a:r>
            <a:r>
              <a:rPr lang="en-US" altLang="en-US" sz="2400" dirty="0">
                <a:latin typeface="Arial" panose="020B0604020202020204" pitchFamily="34" charset="0"/>
                <a:ea typeface="MS PGothic" panose="020B0600070205080204" pitchFamily="34" charset="-128"/>
                <a:cs typeface="Arial" panose="020B0604020202020204" pitchFamily="34" charset="0"/>
              </a:rPr>
              <a:t> operate to stay “the commencement or continuation of an action or proceeding by a governmental unit … to enforce [a] … police and regulatory power, including the enforcement of a judgment other than a money judgment” obtained in such a proceeding. </a:t>
            </a:r>
          </a:p>
          <a:p>
            <a:pPr>
              <a:lnSpc>
                <a:spcPts val="2600"/>
              </a:lnSpc>
              <a:spcBef>
                <a:spcPts val="1900"/>
              </a:spcBef>
              <a:defRPr/>
            </a:pPr>
            <a:r>
              <a:rPr lang="en-US" altLang="en-US" sz="2400" b="1" dirty="0">
                <a:latin typeface="Arial" panose="020B0604020202020204" pitchFamily="34" charset="0"/>
                <a:ea typeface="MS PGothic" panose="020B0600070205080204" pitchFamily="34" charset="-128"/>
                <a:cs typeface="Arial" panose="020B0604020202020204" pitchFamily="34" charset="0"/>
              </a:rPr>
              <a:t>Caution: </a:t>
            </a:r>
            <a:r>
              <a:rPr lang="en-US" altLang="en-US" sz="2400" dirty="0">
                <a:latin typeface="Arial" panose="020B0604020202020204" pitchFamily="34" charset="0"/>
                <a:ea typeface="MS PGothic" panose="020B0600070205080204" pitchFamily="34" charset="-128"/>
                <a:cs typeface="Arial" panose="020B0604020202020204" pitchFamily="34" charset="0"/>
              </a:rPr>
              <a:t>Whether a matter falls within the police or regulatory exception is often complex, and seeking clarification from the bankruptcy court is recommended. </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03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88140" y="1012004"/>
            <a:ext cx="3012621"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Automatic Stay and Tolling</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altLang="ja-JP" sz="2400" b="1" dirty="0">
                <a:solidFill>
                  <a:schemeClr val="bg1"/>
                </a:solidFill>
                <a:latin typeface="Arial" panose="020B0604020202020204" pitchFamily="34" charset="0"/>
                <a:ea typeface="MS PGothic" panose="020B0600070205080204" pitchFamily="34" charset="-128"/>
                <a:cs typeface="Arial" panose="020B0604020202020204" pitchFamily="34" charset="0"/>
              </a:rPr>
              <a:t>11 U.S.C. §108</a:t>
            </a:r>
            <a:br>
              <a:rPr lang="en-US" altLang="ja-JP" b="1" dirty="0">
                <a:latin typeface="Arial" panose="020B0604020202020204" pitchFamily="34" charset="0"/>
                <a:ea typeface="MS PGothic" panose="020B0600070205080204" pitchFamily="34" charset="-128"/>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FC707C40-49A1-4AC2-B7BA-D26C47F8B8FB}"/>
              </a:ext>
            </a:extLst>
          </p:cNvPr>
          <p:cNvSpPr/>
          <p:nvPr/>
        </p:nvSpPr>
        <p:spPr>
          <a:xfrm>
            <a:off x="4016827" y="1192981"/>
            <a:ext cx="4965807" cy="5438412"/>
          </a:xfrm>
          <a:prstGeom prst="rect">
            <a:avLst/>
          </a:prstGeom>
        </p:spPr>
        <p:txBody>
          <a:bodyPr wrap="square">
            <a:spAutoFit/>
          </a:bodyPr>
          <a:lstStyle/>
          <a:p>
            <a:pPr>
              <a:lnSpc>
                <a:spcPct val="80000"/>
              </a:lnSpc>
              <a:defRPr/>
            </a:pPr>
            <a:r>
              <a:rPr lang="en-US" altLang="en-US" sz="2600" b="1" dirty="0">
                <a:latin typeface="Arial" panose="020B0604020202020204" pitchFamily="34" charset="0"/>
                <a:ea typeface="MS PGothic" panose="020B0600070205080204" pitchFamily="34" charset="-128"/>
                <a:cs typeface="Arial" panose="020B0604020202020204" pitchFamily="34" charset="0"/>
              </a:rPr>
              <a:t>Claims by the debtor/trustee</a:t>
            </a:r>
            <a:r>
              <a:rPr lang="en-US" altLang="en-US" sz="2600" dirty="0">
                <a:latin typeface="Arial" panose="020B0604020202020204" pitchFamily="34" charset="0"/>
                <a:ea typeface="MS PGothic" panose="020B0600070205080204" pitchFamily="34" charset="-128"/>
                <a:cs typeface="Arial" panose="020B0604020202020204" pitchFamily="34" charset="0"/>
              </a:rPr>
              <a:t>: </a:t>
            </a:r>
          </a:p>
          <a:p>
            <a:r>
              <a:rPr lang="en-US" sz="2400" dirty="0">
                <a:latin typeface="Arial" panose="020B0604020202020204" pitchFamily="34" charset="0"/>
                <a:cs typeface="Arial" panose="020B0604020202020204" pitchFamily="34" charset="0"/>
              </a:rPr>
              <a:t>If the time did not expire prior to bankruptcy, the debtor/trustee has until the later of the statutory deadlines or two years from when the bankruptcy was filed.</a:t>
            </a:r>
          </a:p>
          <a:p>
            <a:endParaRPr lang="en-US" sz="2400"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Debtor deadline to perform certain obligations: </a:t>
            </a:r>
          </a:p>
          <a:p>
            <a:r>
              <a:rPr lang="en-US" sz="2300" dirty="0">
                <a:latin typeface="Arial" panose="020B0604020202020204" pitchFamily="34" charset="0"/>
                <a:cs typeface="Arial" panose="020B0604020202020204" pitchFamily="34" charset="0"/>
              </a:rPr>
              <a:t>If the deadline did not expire prior to bankruptcy, the debtor/trustee has until the later of the actual deadline or 60 days from when the bankruptcy was filed.</a:t>
            </a:r>
            <a:endParaRPr lang="en-US" altLang="en-US" sz="2200" b="1" dirty="0">
              <a:latin typeface="Arial" panose="020B0604020202020204" pitchFamily="34" charset="0"/>
              <a:cs typeface="Arial" panose="020B0604020202020204" pitchFamily="34" charset="0"/>
            </a:endParaRPr>
          </a:p>
          <a:p>
            <a:pPr lvl="1">
              <a:lnSpc>
                <a:spcPct val="80000"/>
              </a:lnSpc>
              <a:defRPr/>
            </a:pP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068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III. The Bankruptcy Discharge</a:t>
            </a:r>
          </a:p>
        </p:txBody>
      </p:sp>
      <p:cxnSp>
        <p:nvCxnSpPr>
          <p:cNvPr id="39" name="Straight Connector 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446276"/>
          </a:xfrm>
          <a:prstGeom prst="rect">
            <a:avLst/>
          </a:prstGeom>
        </p:spPr>
        <p:txBody>
          <a:bodyPr wrap="square">
            <a:spAutoFit/>
          </a:bodyPr>
          <a:lstStyle/>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242934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231C0-AF04-4540-8446-9C58668EB3CA}"/>
              </a:ext>
            </a:extLst>
          </p:cNvPr>
          <p:cNvPicPr>
            <a:picLocks noChangeAspect="1"/>
          </p:cNvPicPr>
          <p:nvPr/>
        </p:nvPicPr>
        <p:blipFill rotWithShape="1">
          <a:blip r:embed="rId2">
            <a:extLst>
              <a:ext uri="{28A0092B-C50C-407E-A947-70E740481C1C}">
                <a14:useLocalDpi xmlns:a14="http://schemas.microsoft.com/office/drawing/2010/main" val="0"/>
              </a:ext>
            </a:extLst>
          </a:blip>
          <a:srcRect b="9639"/>
          <a:stretch/>
        </p:blipFill>
        <p:spPr>
          <a:xfrm>
            <a:off x="-1" y="10"/>
            <a:ext cx="9144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9364F08E-769A-4427-AD82-BB8851D82DBA}"/>
              </a:ext>
            </a:extLst>
          </p:cNvPr>
          <p:cNvSpPr>
            <a:spLocks noGrp="1"/>
          </p:cNvSpPr>
          <p:nvPr>
            <p:ph type="title"/>
          </p:nvPr>
        </p:nvSpPr>
        <p:spPr>
          <a:xfrm>
            <a:off x="568370" y="3149961"/>
            <a:ext cx="3306817" cy="1007066"/>
          </a:xfrm>
        </p:spPr>
        <p:txBody>
          <a:bodyPr>
            <a:noAutofit/>
          </a:bodyPr>
          <a:lstStyle/>
          <a:p>
            <a:pPr algn="ctr"/>
            <a:r>
              <a:rPr lang="en-US" sz="2800" b="1" dirty="0">
                <a:latin typeface="Arial" panose="020B0604020202020204" pitchFamily="34" charset="0"/>
                <a:cs typeface="Arial" panose="020B0604020202020204" pitchFamily="34" charset="0"/>
              </a:rPr>
              <a:t>The “Twin Pillars” of Bankruptcy</a:t>
            </a: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B9001B-A570-4E73-9C9A-1C0D163267C7}"/>
              </a:ext>
            </a:extLst>
          </p:cNvPr>
          <p:cNvSpPr>
            <a:spLocks noGrp="1"/>
          </p:cNvSpPr>
          <p:nvPr>
            <p:ph idx="1"/>
          </p:nvPr>
        </p:nvSpPr>
        <p:spPr>
          <a:xfrm>
            <a:off x="430421" y="4560001"/>
            <a:ext cx="3444766" cy="1964879"/>
          </a:xfrm>
        </p:spPr>
        <p:txBody>
          <a:bodyPr anchor="ctr">
            <a:normAutofit fontScale="92500" lnSpcReduction="20000"/>
          </a:bodyPr>
          <a:lstStyle/>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equality of distribution of available assets among similarly situated creditors</a:t>
            </a:r>
          </a:p>
          <a:p>
            <a:pPr marL="0" indent="0">
              <a:buNone/>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fresh start for honest but unfortunate debtors</a:t>
            </a:r>
          </a:p>
          <a:p>
            <a:endParaRPr lang="en-US" sz="1575" dirty="0"/>
          </a:p>
        </p:txBody>
      </p:sp>
    </p:spTree>
    <p:extLst>
      <p:ext uri="{BB962C8B-B14F-4D97-AF65-F5344CB8AC3E}">
        <p14:creationId xmlns:p14="http://schemas.microsoft.com/office/powerpoint/2010/main" val="1699638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88539" y="1019273"/>
            <a:ext cx="3034822" cy="4795408"/>
          </a:xfrm>
        </p:spPr>
        <p:txBody>
          <a:bodyPr vert="horz" lIns="91440" tIns="45720" rIns="91440" bIns="45720" rtlCol="0" anchor="ctr">
            <a:normAutofit/>
          </a:bodyPr>
          <a:lstStyle/>
          <a:p>
            <a:r>
              <a:rPr lang="en-US">
                <a:solidFill>
                  <a:srgbClr val="FFFFFF"/>
                </a:solidFill>
                <a:latin typeface="Arial" panose="020B0604020202020204" pitchFamily="34" charset="0"/>
                <a:cs typeface="Arial" panose="020B0604020202020204" pitchFamily="34" charset="0"/>
              </a:rPr>
              <a:t>The Bankruptcy Discharge</a:t>
            </a:r>
            <a:endParaRPr lang="en-US"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5401479"/>
          </a:xfrm>
          <a:prstGeom prst="rect">
            <a:avLst/>
          </a:prstGeom>
        </p:spPr>
        <p:txBody>
          <a:bodyPr wrap="square">
            <a:spAutoFit/>
          </a:bodyPr>
          <a:lstStyle/>
          <a:p>
            <a:r>
              <a:rPr lang="en-US" sz="2300" dirty="0">
                <a:latin typeface="Arial" panose="020B0604020202020204" pitchFamily="34" charset="0"/>
                <a:cs typeface="Arial" panose="020B0604020202020204" pitchFamily="34" charset="0"/>
              </a:rPr>
              <a:t>Section 524(a): A bankruptcy discharge voids a judgment to the extent that such judgment is a determination of personal liability for unsecured debt that was actually discharged under the relevant chapter. </a:t>
            </a:r>
            <a:r>
              <a:rPr lang="en-US" sz="2300" dirty="0"/>
              <a:t> </a:t>
            </a: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The discharge is a </a:t>
            </a:r>
            <a:r>
              <a:rPr lang="en-US" altLang="en-US" sz="2300" b="1" dirty="0">
                <a:latin typeface="Arial" panose="020B0604020202020204" pitchFamily="34" charset="0"/>
                <a:ea typeface="ＭＳ Ｐゴシック" panose="020B0600070205080204" pitchFamily="34" charset="-128"/>
                <a:cs typeface="Arial" panose="020B0604020202020204" pitchFamily="34" charset="0"/>
              </a:rPr>
              <a:t>permanent statutory injunction </a:t>
            </a:r>
            <a:r>
              <a:rPr lang="en-US" altLang="en-US" sz="2300" dirty="0">
                <a:latin typeface="Arial" panose="020B0604020202020204" pitchFamily="34" charset="0"/>
                <a:ea typeface="ＭＳ Ｐゴシック" panose="020B0600070205080204" pitchFamily="34" charset="-128"/>
                <a:cs typeface="Arial" panose="020B0604020202020204" pitchFamily="34" charset="0"/>
              </a:rPr>
              <a:t>that</a:t>
            </a:r>
            <a:endParaRPr lang="en-US" altLang="en-US" sz="2300" b="1"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prevents any legal action or communication with the debtor for the purpose of collecting a discharged debt </a:t>
            </a: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does not protect codebtors </a:t>
            </a:r>
          </a:p>
        </p:txBody>
      </p:sp>
    </p:spTree>
    <p:extLst>
      <p:ext uri="{BB962C8B-B14F-4D97-AF65-F5344CB8AC3E}">
        <p14:creationId xmlns:p14="http://schemas.microsoft.com/office/powerpoint/2010/main" val="1622976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2"/>
            <a:ext cx="4709160"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1490" y="365125"/>
            <a:ext cx="6759789" cy="1623312"/>
          </a:xfrm>
        </p:spPr>
        <p:txBody>
          <a:bodyPr vert="horz" lIns="91440" tIns="45720" rIns="91440" bIns="45720" rtlCol="0" anchor="b">
            <a:normAutofit fontScale="90000"/>
          </a:bodyPr>
          <a:lstStyle/>
          <a:p>
            <a:r>
              <a:rPr lang="en-US" sz="3500" kern="1200" dirty="0">
                <a:solidFill>
                  <a:schemeClr val="tx1"/>
                </a:solidFill>
                <a:latin typeface="Arial" panose="020B0604020202020204" pitchFamily="34" charset="0"/>
                <a:cs typeface="Arial" panose="020B0604020202020204" pitchFamily="34" charset="0"/>
              </a:rPr>
              <a:t>If there is a dispute about whether a debt in an action was discharged, should you resolve the issue? </a:t>
            </a:r>
          </a:p>
        </p:txBody>
      </p:sp>
      <p:cxnSp>
        <p:nvCxnSpPr>
          <p:cNvPr id="37" name="Straight Arrow Connector 36">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745" y="2316480"/>
            <a:ext cx="61722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E664086-9BA9-4416-80D1-4E60A44A4B2A}"/>
              </a:ext>
            </a:extLst>
          </p:cNvPr>
          <p:cNvSpPr/>
          <p:nvPr/>
        </p:nvSpPr>
        <p:spPr>
          <a:xfrm>
            <a:off x="491490" y="2644518"/>
            <a:ext cx="8142242" cy="3990510"/>
          </a:xfrm>
          <a:prstGeom prst="rect">
            <a:avLst/>
          </a:prstGeom>
        </p:spPr>
        <p:txBody>
          <a:bodyPr vert="horz" lIns="91440" tIns="45720" rIns="91440" bIns="45720" rtlCol="0">
            <a:normAutofit/>
          </a:bodyPr>
          <a:lstStyle/>
          <a:p>
            <a:pPr marL="342900" lvl="0" indent="-228600">
              <a:lnSpc>
                <a:spcPct val="90000"/>
              </a:lnSpc>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Only bankruptcy courts can determine whether to grant or deny a discharge in bankruptcy.</a:t>
            </a:r>
          </a:p>
          <a:p>
            <a:pPr marL="114300" lvl="0">
              <a:lnSpc>
                <a:spcPct val="90000"/>
              </a:lnSpc>
              <a:spcAft>
                <a:spcPts val="600"/>
              </a:spcAft>
            </a:pPr>
            <a:endParaRPr lang="en-US" sz="280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In many circuits, if a bankruptcy court later disagrees with the determination that it doesn’t apply, the order will be declared void as being in violation of the stay. </a:t>
            </a: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marL="342900" lvl="0" indent="-228600">
              <a:lnSpc>
                <a:spcPct val="90000"/>
              </a:lnSpc>
              <a:spcAft>
                <a:spcPts val="600"/>
              </a:spcAf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lvl="0" indent="-228600">
              <a:lnSpc>
                <a:spcPct val="90000"/>
              </a:lnSpc>
              <a:spcAft>
                <a:spcPts val="600"/>
              </a:spcAft>
              <a:buFont typeface="Arial" panose="020B0604020202020204" pitchFamily="34" charset="0"/>
              <a:buChar char="•"/>
            </a:pPr>
            <a:endParaRPr lang="en-US" sz="1700" dirty="0"/>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Tree>
    <p:extLst>
      <p:ext uri="{BB962C8B-B14F-4D97-AF65-F5344CB8AC3E}">
        <p14:creationId xmlns:p14="http://schemas.microsoft.com/office/powerpoint/2010/main" val="1117903021"/>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2"/>
            <a:ext cx="4709160"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1490" y="365125"/>
            <a:ext cx="6759789" cy="1623312"/>
          </a:xfrm>
        </p:spPr>
        <p:txBody>
          <a:bodyPr vert="horz" lIns="91440" tIns="45720" rIns="91440" bIns="45720" rtlCol="0" anchor="b">
            <a:normAutofit fontScale="90000"/>
          </a:bodyPr>
          <a:lstStyle/>
          <a:p>
            <a:r>
              <a:rPr lang="en-US" sz="3500" kern="1200" dirty="0">
                <a:solidFill>
                  <a:schemeClr val="tx1"/>
                </a:solidFill>
                <a:latin typeface="Arial" panose="020B0604020202020204" pitchFamily="34" charset="0"/>
                <a:cs typeface="Arial" panose="020B0604020202020204" pitchFamily="34" charset="0"/>
              </a:rPr>
              <a:t>If there is a dispute about whether a debt in an action was discharged, should you resolve the issue?</a:t>
            </a:r>
          </a:p>
        </p:txBody>
      </p:sp>
      <p:cxnSp>
        <p:nvCxnSpPr>
          <p:cNvPr id="37" name="Straight Arrow Connector 36">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745" y="2316480"/>
            <a:ext cx="61722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E664086-9BA9-4416-80D1-4E60A44A4B2A}"/>
              </a:ext>
            </a:extLst>
          </p:cNvPr>
          <p:cNvSpPr/>
          <p:nvPr/>
        </p:nvSpPr>
        <p:spPr>
          <a:xfrm>
            <a:off x="363719" y="2353564"/>
            <a:ext cx="8142242" cy="3990510"/>
          </a:xfrm>
          <a:prstGeom prst="rect">
            <a:avLst/>
          </a:prstGeom>
        </p:spPr>
        <p:txBody>
          <a:bodyPr vert="horz" lIns="91440" tIns="45720" rIns="91440" bIns="45720" rtlCol="0">
            <a:normAutofit/>
          </a:bodyPr>
          <a:lstStyle/>
          <a:p>
            <a:pPr marL="114300" lvl="0">
              <a:lnSpc>
                <a:spcPct val="90000"/>
              </a:lnSpc>
              <a:spcAft>
                <a:spcPts val="600"/>
              </a:spcAft>
            </a:pPr>
            <a:endParaRPr lang="en-US" sz="2800" dirty="0">
              <a:latin typeface="Arial" panose="020B0604020202020204" pitchFamily="34" charset="0"/>
              <a:cs typeface="Arial" panose="020B0604020202020204" pitchFamily="34" charset="0"/>
            </a:endParaRPr>
          </a:p>
          <a:p>
            <a:pPr marL="342900" lvl="0" indent="-228600">
              <a:lnSpc>
                <a:spcPct val="90000"/>
              </a:lnSpc>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State courts have concurrent jurisdiction to interpret a plan of reorganization.</a:t>
            </a:r>
          </a:p>
          <a:p>
            <a:pPr marL="342900" lvl="0" indent="-228600">
              <a:lnSpc>
                <a:spcPct val="90000"/>
              </a:lnSpc>
              <a:spcAft>
                <a:spcPts val="600"/>
              </a:spcAf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State courts may have concurrent jurisdiction to hear and resolve the question provided its basis is not one of the types reserved exclusively to the bankruptcy court. </a:t>
            </a:r>
          </a:p>
          <a:p>
            <a:pPr lvl="0" indent="-228600">
              <a:lnSpc>
                <a:spcPct val="90000"/>
              </a:lnSpc>
              <a:spcAft>
                <a:spcPts val="600"/>
              </a:spcAft>
              <a:buFont typeface="Arial" panose="020B0604020202020204" pitchFamily="34" charset="0"/>
              <a:buChar char="•"/>
            </a:pPr>
            <a:endParaRPr lang="en-US" sz="1700" dirty="0"/>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Tree>
    <p:extLst>
      <p:ext uri="{BB962C8B-B14F-4D97-AF65-F5344CB8AC3E}">
        <p14:creationId xmlns:p14="http://schemas.microsoft.com/office/powerpoint/2010/main" val="3789905506"/>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88539" y="1019273"/>
            <a:ext cx="3034822" cy="4795408"/>
          </a:xfrm>
        </p:spPr>
        <p:txBody>
          <a:bodyPr vert="horz" lIns="91440" tIns="45720" rIns="91440" bIns="45720" rtlCol="0" anchor="ctr">
            <a:normAutofit/>
          </a:bodyPr>
          <a:lstStyle/>
          <a:p>
            <a:r>
              <a:rPr lang="en-US" dirty="0">
                <a:solidFill>
                  <a:srgbClr val="FFFFFF"/>
                </a:solidFill>
                <a:latin typeface="Arial" panose="020B0604020202020204" pitchFamily="34" charset="0"/>
                <a:cs typeface="Arial" panose="020B0604020202020204" pitchFamily="34" charset="0"/>
              </a:rPr>
              <a:t>Discharge of Secured Debts</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5" name="Rectangle 4">
            <a:extLst>
              <a:ext uri="{FF2B5EF4-FFF2-40B4-BE49-F238E27FC236}">
                <a16:creationId xmlns:a16="http://schemas.microsoft.com/office/drawing/2014/main" id="{F827135B-43BC-4C5F-8883-58081B35F8BA}"/>
              </a:ext>
            </a:extLst>
          </p:cNvPr>
          <p:cNvSpPr/>
          <p:nvPr/>
        </p:nvSpPr>
        <p:spPr>
          <a:xfrm>
            <a:off x="3910480" y="553424"/>
            <a:ext cx="4947770" cy="5693866"/>
          </a:xfrm>
          <a:prstGeom prst="rect">
            <a:avLst/>
          </a:prstGeom>
        </p:spPr>
        <p:txBody>
          <a:bodyPr wrap="square">
            <a:spAutoFit/>
          </a:bodyPr>
          <a:lstStyle/>
          <a:p>
            <a:pPr marL="342900" indent="-34290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The discharge only affects personal liability for debt.</a:t>
            </a:r>
          </a:p>
          <a:p>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Liens “ride through” bankruptcy.</a:t>
            </a:r>
          </a:p>
          <a:p>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Only deficiency liability is extinguished.</a:t>
            </a:r>
          </a:p>
          <a:p>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Lenders must be careful not to violate the discharge when communicating with discharged debtors.</a:t>
            </a:r>
          </a:p>
        </p:txBody>
      </p:sp>
    </p:spTree>
    <p:extLst>
      <p:ext uri="{BB962C8B-B14F-4D97-AF65-F5344CB8AC3E}">
        <p14:creationId xmlns:p14="http://schemas.microsoft.com/office/powerpoint/2010/main" val="3824465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16349" y="1019273"/>
            <a:ext cx="3722514" cy="4795408"/>
          </a:xfrm>
        </p:spPr>
        <p:txBody>
          <a:bodyPr vert="horz" lIns="91440" tIns="45720" rIns="91440" bIns="45720" rtlCol="0" anchor="ctr">
            <a:normAutofit/>
          </a:bodyPr>
          <a:lstStyle/>
          <a:p>
            <a:r>
              <a:rPr lang="en-US" sz="3800" dirty="0">
                <a:solidFill>
                  <a:srgbClr val="FFFFFF"/>
                </a:solidFill>
                <a:latin typeface="Arial" panose="020B0604020202020204" pitchFamily="34" charset="0"/>
                <a:cs typeface="Arial" panose="020B0604020202020204" pitchFamily="34" charset="0"/>
              </a:rPr>
              <a:t>Non-dischargeable Debts</a:t>
            </a:r>
            <a:br>
              <a:rPr lang="en-US" dirty="0">
                <a:solidFill>
                  <a:srgbClr val="FFFFFF"/>
                </a:solidFill>
                <a:latin typeface="Arial" panose="020B0604020202020204" pitchFamily="34" charset="0"/>
                <a:cs typeface="Arial" panose="020B0604020202020204" pitchFamily="34" charset="0"/>
              </a:rPr>
            </a:br>
            <a:br>
              <a:rPr lang="en-US" sz="2200" dirty="0">
                <a:solidFill>
                  <a:srgbClr val="FFFFFF"/>
                </a:solidFill>
                <a:latin typeface="Arial" panose="020B0604020202020204" pitchFamily="34" charset="0"/>
                <a:cs typeface="Arial" panose="020B0604020202020204" pitchFamily="34" charset="0"/>
              </a:rPr>
            </a:br>
            <a:br>
              <a:rPr lang="en-US" sz="2200" dirty="0">
                <a:solidFill>
                  <a:srgbClr val="FFFFFF"/>
                </a:solidFill>
                <a:latin typeface="Arial" panose="020B0604020202020204" pitchFamily="34" charset="0"/>
                <a:cs typeface="Arial" panose="020B0604020202020204" pitchFamily="34" charset="0"/>
              </a:rPr>
            </a:br>
            <a:r>
              <a:rPr lang="en-US" altLang="en-US" sz="2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§523</a:t>
            </a:r>
            <a:endParaRPr lang="en-US" sz="2200"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732370" y="603256"/>
            <a:ext cx="5134905" cy="6124754"/>
          </a:xfrm>
          <a:prstGeom prst="rect">
            <a:avLst/>
          </a:prstGeom>
        </p:spPr>
        <p:txBody>
          <a:bodyPr wrap="square">
            <a:spAutoFit/>
          </a:bodyPr>
          <a:lstStyle/>
          <a:p>
            <a:r>
              <a:rPr lang="en-US" altLang="en-US" sz="2300" b="1" dirty="0">
                <a:latin typeface="Arial" panose="020B0604020202020204" pitchFamily="34" charset="0"/>
                <a:ea typeface="ＭＳ Ｐゴシック" panose="020B0600070205080204" pitchFamily="34" charset="-128"/>
                <a:cs typeface="Arial" panose="020B0604020202020204" pitchFamily="34" charset="0"/>
              </a:rPr>
              <a:t>Category One </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dirty="0">
                <a:latin typeface="Arial" panose="020B0604020202020204" pitchFamily="34" charset="0"/>
                <a:ea typeface="ＭＳ Ｐゴシック" panose="020B0600070205080204" pitchFamily="34" charset="-128"/>
                <a:cs typeface="Arial" panose="020B0604020202020204" pitchFamily="34" charset="0"/>
              </a:rPr>
              <a:t>Sixteen types in this category, including</a:t>
            </a:r>
          </a:p>
          <a:p>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recent taxes and related penalties</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debts not scheduled in bankruptcy case, except in a “no-asset” case</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domestic support obligations</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death or personal injury caused by drunk driving, boating, or flying</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fines, penalties, and forfeitures payable to and for the benefit of a governmental unit</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federal restitution awards</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student loans (unless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nondischarge</a:t>
            </a:r>
            <a:r>
              <a:rPr lang="en-US" altLang="en-US" dirty="0">
                <a:latin typeface="Arial" panose="020B0604020202020204" pitchFamily="34" charset="0"/>
                <a:ea typeface="ＭＳ Ｐゴシック" panose="020B0600070205080204" pitchFamily="34" charset="-128"/>
                <a:cs typeface="Arial" panose="020B0604020202020204" pitchFamily="34" charset="0"/>
              </a:rPr>
              <a:t> would impose undue hardship on debtor and dependents)</a:t>
            </a:r>
          </a:p>
          <a:p>
            <a:pPr marL="800100" lvl="1" indent="-34290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fees between filing of bankruptcy and loss of both title and possession by condo owner</a:t>
            </a:r>
          </a:p>
          <a:p>
            <a:pPr lvl="2"/>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41767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13325" y="1024098"/>
            <a:ext cx="3583285" cy="4795408"/>
          </a:xfrm>
        </p:spPr>
        <p:txBody>
          <a:bodyPr vert="horz" lIns="91440" tIns="45720" rIns="91440" bIns="45720" rtlCol="0" anchor="ctr">
            <a:normAutofit/>
          </a:bodyPr>
          <a:lstStyle/>
          <a:p>
            <a:r>
              <a:rPr lang="en-US" sz="3800" dirty="0">
                <a:solidFill>
                  <a:srgbClr val="FFFFFF"/>
                </a:solidFill>
                <a:latin typeface="Arial" panose="020B0604020202020204" pitchFamily="34" charset="0"/>
                <a:cs typeface="Arial" panose="020B0604020202020204" pitchFamily="34" charset="0"/>
              </a:rPr>
              <a:t>Non-dischargeable Debts</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altLang="en-US" sz="2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§523</a:t>
            </a:r>
            <a:endParaRPr lang="en-US" sz="2200"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958385" y="591225"/>
            <a:ext cx="4990313" cy="5324535"/>
          </a:xfrm>
          <a:prstGeom prst="rect">
            <a:avLst/>
          </a:prstGeom>
        </p:spPr>
        <p:txBody>
          <a:bodyPr wrap="square">
            <a:spAutoFit/>
          </a:bodyPr>
          <a:lstStyle/>
          <a:p>
            <a:r>
              <a:rPr lang="en-US" altLang="en-US" sz="2300" b="1" dirty="0">
                <a:latin typeface="Arial" panose="020B0604020202020204" pitchFamily="34" charset="0"/>
                <a:ea typeface="ＭＳ Ｐゴシック" panose="020B0600070205080204" pitchFamily="34" charset="-128"/>
                <a:cs typeface="Arial" panose="020B0604020202020204" pitchFamily="34" charset="0"/>
              </a:rPr>
              <a:t>Category Two </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Three types of debts in this category.  They are not self-effectuating like those listed in Category One.</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fraud of specified kinds</a:t>
            </a:r>
          </a:p>
          <a:p>
            <a:pPr marL="800100" lvl="1" indent="-342900">
              <a:buFont typeface="Arial" panose="020B0604020202020204" pitchFamily="34" charset="0"/>
              <a:buChar char="•"/>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fraud or defalcation by a fiduciary, embezzlement, or larceny</a:t>
            </a:r>
          </a:p>
          <a:p>
            <a:pPr marL="800100" lvl="1" indent="-342900">
              <a:buFont typeface="Arial" panose="020B0604020202020204" pitchFamily="34" charset="0"/>
              <a:buChar char="•"/>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800100" lvl="1"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willful and malicious injury to person or property</a:t>
            </a:r>
          </a:p>
          <a:p>
            <a:pPr lvl="2"/>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38310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652653" y="606564"/>
            <a:ext cx="7838694"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Preclusion and the Discharge</a:t>
            </a:r>
          </a:p>
        </p:txBody>
      </p:sp>
      <p:sp>
        <p:nvSpPr>
          <p:cNvPr id="37" name="Rectangle 3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2" name="Content Placeholder 2">
            <a:extLst>
              <a:ext uri="{FF2B5EF4-FFF2-40B4-BE49-F238E27FC236}">
                <a16:creationId xmlns:a16="http://schemas.microsoft.com/office/drawing/2014/main" id="{9D8A2C85-427E-4194-9CF7-A73E45C7A0D9}"/>
              </a:ext>
            </a:extLst>
          </p:cNvPr>
          <p:cNvGraphicFramePr/>
          <p:nvPr>
            <p:extLst>
              <p:ext uri="{D42A27DB-BD31-4B8C-83A1-F6EECF244321}">
                <p14:modId xmlns:p14="http://schemas.microsoft.com/office/powerpoint/2010/main" val="904051379"/>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873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Reaffirmation Agreements</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664263" y="494971"/>
            <a:ext cx="5299264" cy="6004208"/>
          </a:xfrm>
          <a:prstGeom prst="rect">
            <a:avLst/>
          </a:prstGeom>
        </p:spPr>
        <p:txBody>
          <a:bodyPr wrap="square">
            <a:spAutoFit/>
          </a:bodyPr>
          <a:lstStyle/>
          <a:p>
            <a:pPr marL="342900" indent="-342900">
              <a:lnSpc>
                <a:spcPts val="2500"/>
              </a:lnSpc>
              <a:spcBef>
                <a:spcPts val="600"/>
              </a:spcBef>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A Chapter 7 debtor may waive discharge of a particular debt by entering into a reaffirmation agreement. </a:t>
            </a:r>
          </a:p>
          <a:p>
            <a:pPr marL="800100" lvl="1" indent="-342900">
              <a:lnSpc>
                <a:spcPts val="2500"/>
              </a:lnSpc>
              <a:spcBef>
                <a:spcPts val="600"/>
              </a:spcBef>
              <a:buFont typeface="Wingdings" panose="05000000000000000000" pitchFamily="2" charset="2"/>
              <a:buChar char="Ø"/>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In general, a debtor will only reaffirm debts secured by a house or car.</a:t>
            </a:r>
          </a:p>
          <a:p>
            <a:pPr marL="342900" indent="-342900">
              <a:lnSpc>
                <a:spcPts val="2500"/>
              </a:lnSpc>
              <a:spcBef>
                <a:spcPts val="1200"/>
              </a:spcBef>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11 U.S.C.§524(c) imposes many requirements for creating an enforceable reaffirmation agreement.</a:t>
            </a:r>
          </a:p>
          <a:p>
            <a:pPr marL="800100" lvl="1" indent="-342900">
              <a:lnSpc>
                <a:spcPts val="2500"/>
              </a:lnSpc>
              <a:spcBef>
                <a:spcPts val="600"/>
              </a:spcBef>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The debtor is given a period of time to rescind.</a:t>
            </a:r>
          </a:p>
          <a:p>
            <a:pPr marL="342900" indent="-342900">
              <a:lnSpc>
                <a:spcPts val="2500"/>
              </a:lnSpc>
              <a:spcBef>
                <a:spcPts val="1200"/>
              </a:spcBef>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A reaffirmation agreement may be enforced in any appropriate court after the automatic stay is lifted and is not subject to the discharge injunction.</a:t>
            </a:r>
          </a:p>
        </p:txBody>
      </p:sp>
    </p:spTree>
    <p:extLst>
      <p:ext uri="{BB962C8B-B14F-4D97-AF65-F5344CB8AC3E}">
        <p14:creationId xmlns:p14="http://schemas.microsoft.com/office/powerpoint/2010/main" val="2121757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IV. Bankruptcy </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and </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Family Law</a:t>
            </a:r>
          </a:p>
        </p:txBody>
      </p:sp>
      <p:cxnSp>
        <p:nvCxnSpPr>
          <p:cNvPr id="39" name="Straight Connector 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446276"/>
          </a:xfrm>
          <a:prstGeom prst="rect">
            <a:avLst/>
          </a:prstGeom>
        </p:spPr>
        <p:txBody>
          <a:bodyPr wrap="square">
            <a:spAutoFit/>
          </a:bodyPr>
          <a:lstStyle/>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26377351"/>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Domestic Support Obligation </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(DSO)</a:t>
            </a: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r>
              <a:rPr lang="en-US" altLang="en-US" sz="23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§101(14A)</a:t>
            </a:r>
            <a:br>
              <a:rPr lang="en-US" altLang="en-US" b="1" dirty="0">
                <a:latin typeface="Arial" panose="020B0604020202020204" pitchFamily="34" charset="0"/>
                <a:ea typeface="ＭＳ Ｐゴシック" panose="020B0600070205080204" pitchFamily="34" charset="-128"/>
                <a:cs typeface="Arial" panose="020B0604020202020204" pitchFamily="34" charset="0"/>
              </a:rPr>
            </a:br>
            <a:endParaRPr lang="en-US" sz="4100"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2">
            <a:extLst>
              <a:ext uri="{FF2B5EF4-FFF2-40B4-BE49-F238E27FC236}">
                <a16:creationId xmlns:a16="http://schemas.microsoft.com/office/drawing/2014/main" id="{B9621AE6-55F2-504F-9605-7B1CA448B747}"/>
              </a:ext>
            </a:extLst>
          </p:cNvPr>
          <p:cNvSpPr txBox="1">
            <a:spLocks noChangeArrowheads="1"/>
          </p:cNvSpPr>
          <p:nvPr/>
        </p:nvSpPr>
        <p:spPr>
          <a:xfrm>
            <a:off x="3848077" y="3092121"/>
            <a:ext cx="4968247" cy="85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en-US" altLang="en-US" sz="2000" b="1" dirty="0">
                <a:latin typeface="Arial" panose="020B0604020202020204" pitchFamily="34" charset="0"/>
                <a:ea typeface="ＭＳ Ｐゴシック" panose="020B0600070205080204" pitchFamily="34" charset="-128"/>
                <a:cs typeface="Arial" panose="020B0604020202020204" pitchFamily="34" charset="0"/>
              </a:rPr>
              <a:t>Domestic Support Obligation</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 debt that accrues before, on, or after the date of the order for relief in a case under this title, including interest that accrues on that debt as provided under applicable nonbankruptcy law notwithstanding any other provision of this title, that is: </a:t>
            </a:r>
          </a:p>
          <a:p>
            <a:pPr>
              <a:lnSpc>
                <a:spcPts val="2200"/>
              </a:lnSpc>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lnSpc>
                <a:spcPts val="22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Owed to or recoverable by: </a:t>
            </a:r>
          </a:p>
          <a:p>
            <a:pPr>
              <a:lnSpc>
                <a:spcPts val="2200"/>
              </a:lnSpc>
              <a:spcBef>
                <a:spcPts val="600"/>
              </a:spcBef>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i</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 spouse, former spouse, or child of the debtor or such child’s parent, legal  guardian, or responsible relative; or</a:t>
            </a:r>
          </a:p>
          <a:p>
            <a:pPr>
              <a:lnSpc>
                <a:spcPts val="2200"/>
              </a:lnSpc>
              <a:spcBef>
                <a:spcPts val="600"/>
              </a:spcBef>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(ii) a governmental unit</a:t>
            </a:r>
          </a:p>
          <a:p>
            <a:pPr>
              <a:lnSpc>
                <a:spcPts val="2200"/>
              </a:lnSpc>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lnSpc>
                <a:spcPts val="22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In the nature of alimony, maintenance, or support (including assistance provided by governmental unit) of such spouse, former spouse, or child of the debtor or such child’s parent, without regard to whether such debt is expressly so designated.</a:t>
            </a:r>
          </a:p>
        </p:txBody>
      </p:sp>
    </p:spTree>
    <p:extLst>
      <p:ext uri="{BB962C8B-B14F-4D97-AF65-F5344CB8AC3E}">
        <p14:creationId xmlns:p14="http://schemas.microsoft.com/office/powerpoint/2010/main" val="108209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1435101" y="365125"/>
            <a:ext cx="7080249" cy="1325563"/>
          </a:xfrm>
        </p:spPr>
        <p:txBody>
          <a:bodyPr>
            <a:normAutofit/>
          </a:bodyPr>
          <a:lstStyle/>
          <a:p>
            <a:r>
              <a:rPr lang="en-US" b="1" dirty="0">
                <a:latin typeface="Arial" panose="020B0604020202020204" pitchFamily="34" charset="0"/>
                <a:cs typeface="Arial" panose="020B0604020202020204" pitchFamily="34" charset="0"/>
              </a:rPr>
              <a:t>Bankruptcy Policies</a:t>
            </a: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158002" y="1690688"/>
            <a:ext cx="8770845" cy="5019394"/>
          </a:xfrm>
        </p:spPr>
        <p:txBody>
          <a:bodyPr>
            <a:normAutofit fontScale="62500" lnSpcReduction="20000"/>
          </a:bodyPr>
          <a:lstStyle/>
          <a:p>
            <a:pPr marL="0" indent="0">
              <a:buNone/>
            </a:pPr>
            <a:r>
              <a:rPr lang="en-US" altLang="en-US" sz="4000" b="1" dirty="0">
                <a:latin typeface="Arial" panose="020B0604020202020204" pitchFamily="34" charset="0"/>
                <a:ea typeface="ＭＳ Ｐゴシック" panose="020B0600070205080204" pitchFamily="34" charset="-128"/>
                <a:cs typeface="Arial" panose="020B0604020202020204" pitchFamily="34" charset="0"/>
              </a:rPr>
              <a:t>Equality of distribution </a:t>
            </a:r>
          </a:p>
          <a:p>
            <a:pPr lvl="1">
              <a:lnSpc>
                <a:spcPct val="120000"/>
              </a:lnSpc>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Priority given to creditors holding certain types of debt.</a:t>
            </a:r>
          </a:p>
          <a:p>
            <a:pPr lvl="1">
              <a:lnSpc>
                <a:spcPct val="120000"/>
              </a:lnSpc>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Pro rata distribution for similarly situated creditors preventing a race to the courthouse.</a:t>
            </a:r>
          </a:p>
          <a:p>
            <a:pPr lvl="1">
              <a:lnSpc>
                <a:spcPct val="120000"/>
              </a:lnSpc>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Important factors: context of reorganization, adjustment of debt and repayment plan, and liquidation.</a:t>
            </a:r>
          </a:p>
          <a:p>
            <a:pPr marL="0" indent="0">
              <a:buNone/>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US" sz="4000" b="1" dirty="0">
                <a:latin typeface="Arial" panose="020B0604020202020204" pitchFamily="34" charset="0"/>
                <a:ea typeface="ＭＳ Ｐゴシック" panose="020B0600070205080204" pitchFamily="34" charset="-128"/>
                <a:cs typeface="Arial" panose="020B0604020202020204" pitchFamily="34" charset="0"/>
              </a:rPr>
              <a:t>Fresh start </a:t>
            </a:r>
          </a:p>
          <a:p>
            <a:pPr lvl="1">
              <a:lnSpc>
                <a:spcPct val="120000"/>
              </a:lnSpc>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Automatic stay freezes collection activity to give debtor a “breathing spell.”</a:t>
            </a:r>
          </a:p>
          <a:p>
            <a:pPr lvl="1">
              <a:lnSpc>
                <a:spcPct val="120000"/>
              </a:lnSpc>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Discharge releases debtor from personal liability for certain specified types of debt; a permanent injunction on collection.</a:t>
            </a:r>
          </a:p>
          <a:p>
            <a:pPr lvl="1">
              <a:lnSpc>
                <a:spcPct val="120000"/>
              </a:lnSpc>
            </a:pPr>
            <a:r>
              <a:rPr lang="en-US" altLang="en-US" sz="3000" dirty="0">
                <a:latin typeface="Arial" panose="020B0604020202020204" pitchFamily="34" charset="0"/>
                <a:ea typeface="ＭＳ Ｐゴシック" panose="020B0600070205080204" pitchFamily="34" charset="-128"/>
                <a:cs typeface="Arial" panose="020B0604020202020204" pitchFamily="34" charset="0"/>
              </a:rPr>
              <a:t>Federal and state laws allow debtors to keep certain assets (exempt property).</a:t>
            </a:r>
          </a:p>
        </p:txBody>
      </p:sp>
    </p:spTree>
    <p:extLst>
      <p:ext uri="{BB962C8B-B14F-4D97-AF65-F5344CB8AC3E}">
        <p14:creationId xmlns:p14="http://schemas.microsoft.com/office/powerpoint/2010/main" val="1078431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2">
            <a:extLst>
              <a:ext uri="{FF2B5EF4-FFF2-40B4-BE49-F238E27FC236}">
                <a16:creationId xmlns:a16="http://schemas.microsoft.com/office/drawing/2014/main" id="{B9621AE6-55F2-504F-9605-7B1CA448B747}"/>
              </a:ext>
            </a:extLst>
          </p:cNvPr>
          <p:cNvSpPr txBox="1">
            <a:spLocks noChangeArrowheads="1"/>
          </p:cNvSpPr>
          <p:nvPr/>
        </p:nvSpPr>
        <p:spPr>
          <a:xfrm>
            <a:off x="3795325" y="3000374"/>
            <a:ext cx="5045724" cy="85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n-US" altLang="en-US" sz="2800" dirty="0">
              <a:ea typeface="ＭＳ Ｐゴシック" panose="020B0600070205080204" pitchFamily="34" charset="-128"/>
            </a:endParaRPr>
          </a:p>
          <a:p>
            <a:pPr>
              <a:lnSpc>
                <a:spcPct val="80000"/>
              </a:lnSpc>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nSpc>
                <a:spcPts val="22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Established or subject to establishment before, on, or after the date of the order for relief in a case under this title, by reason of applicable provisions of: </a:t>
            </a:r>
          </a:p>
          <a:p>
            <a:pPr>
              <a:lnSpc>
                <a:spcPts val="2200"/>
              </a:lnSpc>
              <a:spcBef>
                <a:spcPts val="600"/>
              </a:spcBef>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i</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 separation agreement, divorce  decree, or property settlement  agreement; </a:t>
            </a:r>
          </a:p>
          <a:p>
            <a:pPr>
              <a:lnSpc>
                <a:spcPts val="2200"/>
              </a:lnSpc>
              <a:spcBef>
                <a:spcPts val="600"/>
              </a:spcBef>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(ii) an order of a court of record; or</a:t>
            </a:r>
          </a:p>
          <a:p>
            <a:pPr>
              <a:lnSpc>
                <a:spcPts val="2200"/>
              </a:lnSpc>
              <a:spcBef>
                <a:spcPts val="600"/>
              </a:spcBef>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(iii) a determination made in accordance with applicable nonbankruptcy law by a  governmental unit; and</a:t>
            </a:r>
          </a:p>
          <a:p>
            <a:pPr>
              <a:lnSpc>
                <a:spcPts val="2200"/>
              </a:lnSpc>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lnSpc>
                <a:spcPts val="22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Not assigned to a nongovernmental entity, unless that obligation is assigned voluntarily by the spouse, former spouse, child of the debtor, or such child’s parent, legal guardian, or responsible relative for the purpose of collecting the debt.</a:t>
            </a:r>
          </a:p>
          <a:p>
            <a:pPr>
              <a:lnSpc>
                <a:spcPct val="80000"/>
              </a:lnSpc>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Title 1">
            <a:extLst>
              <a:ext uri="{FF2B5EF4-FFF2-40B4-BE49-F238E27FC236}">
                <a16:creationId xmlns:a16="http://schemas.microsoft.com/office/drawing/2014/main" id="{CC4181A8-49E4-475D-98F4-1C6D542487F7}"/>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Domestic Support Obligation </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(DSO)</a:t>
            </a: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r>
              <a:rPr lang="en-US" altLang="en-US" sz="23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§101(14A)</a:t>
            </a:r>
            <a:br>
              <a:rPr lang="en-US" altLang="en-US" b="1" dirty="0">
                <a:latin typeface="Arial" panose="020B0604020202020204" pitchFamily="34" charset="0"/>
                <a:ea typeface="ＭＳ Ｐゴシック" panose="020B0600070205080204" pitchFamily="34" charset="-128"/>
                <a:cs typeface="Arial" panose="020B0604020202020204" pitchFamily="34" charset="0"/>
              </a:rPr>
            </a:br>
            <a:endParaRPr lang="en-US" sz="41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455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5" name="Rectangle 4">
            <a:extLst>
              <a:ext uri="{FF2B5EF4-FFF2-40B4-BE49-F238E27FC236}">
                <a16:creationId xmlns:a16="http://schemas.microsoft.com/office/drawing/2014/main" id="{E0A80AD4-69C0-2549-BC56-CDA3885C9C27}"/>
              </a:ext>
            </a:extLst>
          </p:cNvPr>
          <p:cNvSpPr/>
          <p:nvPr/>
        </p:nvSpPr>
        <p:spPr>
          <a:xfrm>
            <a:off x="3796024" y="1287628"/>
            <a:ext cx="4984904" cy="4401205"/>
          </a:xfrm>
          <a:prstGeom prst="rect">
            <a:avLst/>
          </a:prstGeom>
        </p:spPr>
        <p:txBody>
          <a:bodyPr wrap="square">
            <a:spAutoFit/>
          </a:bodyPr>
          <a:lstStyle/>
          <a:p>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Additional notes regarding the DSO: </a:t>
            </a:r>
          </a:p>
          <a:p>
            <a:pPr marL="285750" indent="-285750">
              <a:buFont typeface="Arial" panose="020B0604020202020204" pitchFamily="34" charset="0"/>
              <a:buChar char="•"/>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excepted from automatic stay</a:t>
            </a:r>
          </a:p>
          <a:p>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excepted from discharge</a:t>
            </a:r>
          </a:p>
          <a:p>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higher priority than almost all other claims</a:t>
            </a:r>
          </a:p>
        </p:txBody>
      </p:sp>
      <p:sp>
        <p:nvSpPr>
          <p:cNvPr id="9" name="Title 1">
            <a:extLst>
              <a:ext uri="{FF2B5EF4-FFF2-40B4-BE49-F238E27FC236}">
                <a16:creationId xmlns:a16="http://schemas.microsoft.com/office/drawing/2014/main" id="{FFBE786B-8F71-4E94-8762-CEDB33809745}"/>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Domestic Support Obligation </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(DSO)</a:t>
            </a: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r>
              <a:rPr lang="en-US" altLang="en-US" sz="23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§101(14A)</a:t>
            </a:r>
            <a:br>
              <a:rPr lang="en-US" altLang="en-US" b="1" dirty="0">
                <a:latin typeface="Arial" panose="020B0604020202020204" pitchFamily="34" charset="0"/>
                <a:ea typeface="ＭＳ Ｐゴシック" panose="020B0600070205080204" pitchFamily="34" charset="-128"/>
                <a:cs typeface="Arial" panose="020B0604020202020204" pitchFamily="34" charset="0"/>
              </a:rPr>
            </a:br>
            <a:endParaRPr lang="en-US" sz="41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603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Automatic Stay and Family Law</a:t>
            </a:r>
            <a:br>
              <a:rPr lang="en-US" sz="4100" dirty="0">
                <a:solidFill>
                  <a:srgbClr val="FFFFFF"/>
                </a:solidFill>
                <a:latin typeface="Arial" panose="020B0604020202020204" pitchFamily="34" charset="0"/>
                <a:cs typeface="Arial" panose="020B0604020202020204" pitchFamily="34" charset="0"/>
              </a:rPr>
            </a:br>
            <a:br>
              <a:rPr lang="en-US" sz="4100" dirty="0">
                <a:solidFill>
                  <a:srgbClr val="FFFFFF"/>
                </a:solidFill>
                <a:latin typeface="Arial" panose="020B0604020202020204" pitchFamily="34" charset="0"/>
                <a:cs typeface="Arial" panose="020B0604020202020204" pitchFamily="34" charset="0"/>
              </a:rPr>
            </a:br>
            <a:r>
              <a:rPr lang="en-US" altLang="en-US" sz="23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§362(b)</a:t>
            </a:r>
            <a:endParaRPr lang="en-US" sz="2300" dirty="0">
              <a:solidFill>
                <a:srgbClr val="FFFF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C0572B25-CD2B-794D-9AD2-D491912808C0}"/>
              </a:ext>
            </a:extLst>
          </p:cNvPr>
          <p:cNvSpPr/>
          <p:nvPr/>
        </p:nvSpPr>
        <p:spPr>
          <a:xfrm>
            <a:off x="3684924" y="422717"/>
            <a:ext cx="5332532" cy="6453049"/>
          </a:xfrm>
          <a:prstGeom prst="rect">
            <a:avLst/>
          </a:prstGeom>
        </p:spPr>
        <p:txBody>
          <a:bodyPr wrap="square">
            <a:spAutoFit/>
          </a:bodyPr>
          <a:lstStyle/>
          <a:p>
            <a:pPr>
              <a:lnSpc>
                <a:spcPts val="2000"/>
              </a:lnSpc>
              <a:spcBef>
                <a:spcPts val="6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Bankruptcy </a:t>
            </a:r>
            <a:r>
              <a:rPr lang="en-US" altLang="en-US" b="1" dirty="0">
                <a:latin typeface="Arial" panose="020B0604020202020204" pitchFamily="34" charset="0"/>
                <a:ea typeface="ＭＳ Ｐゴシック" panose="020B0600070205080204" pitchFamily="34" charset="-128"/>
                <a:cs typeface="Arial" panose="020B0604020202020204" pitchFamily="34" charset="0"/>
              </a:rPr>
              <a:t>does not</a:t>
            </a:r>
            <a:r>
              <a:rPr lang="en-US" altLang="en-US" dirty="0">
                <a:latin typeface="Arial" panose="020B0604020202020204" pitchFamily="34" charset="0"/>
                <a:ea typeface="ＭＳ Ｐゴシック" panose="020B0600070205080204" pitchFamily="34" charset="-128"/>
                <a:cs typeface="Arial" panose="020B0604020202020204" pitchFamily="34" charset="0"/>
              </a:rPr>
              <a:t> operate as a stay—</a:t>
            </a:r>
          </a:p>
          <a:p>
            <a:pPr>
              <a:lnSpc>
                <a:spcPts val="2000"/>
              </a:lnSpc>
              <a:spcBef>
                <a:spcPts val="12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Of the commencement or continuation of a: </a:t>
            </a:r>
          </a:p>
          <a:p>
            <a:pPr>
              <a:lnSpc>
                <a:spcPts val="2000"/>
              </a:lnSpc>
              <a:spcBef>
                <a:spcPts val="12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Criminal action or proceeding against the debtor;</a:t>
            </a:r>
          </a:p>
          <a:p>
            <a:pPr>
              <a:lnSpc>
                <a:spcPts val="2000"/>
              </a:lnSpc>
              <a:spcBef>
                <a:spcPts val="12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Civil action or proceeding </a:t>
            </a:r>
          </a:p>
          <a:p>
            <a:pPr marL="442913" lvl="1" indent="-214313">
              <a:lnSpc>
                <a:spcPts val="2000"/>
              </a:lnSpc>
              <a:spcBef>
                <a:spcPts val="600"/>
              </a:spcBef>
              <a:buFontTx/>
              <a:buAutoNum type="romanLcParenBoth"/>
            </a:pPr>
            <a:r>
              <a:rPr lang="en-US" altLang="en-US" dirty="0">
                <a:latin typeface="Arial" panose="020B0604020202020204" pitchFamily="34" charset="0"/>
                <a:ea typeface="ＭＳ Ｐゴシック" panose="020B0600070205080204" pitchFamily="34" charset="-128"/>
                <a:cs typeface="Arial" panose="020B0604020202020204" pitchFamily="34" charset="0"/>
              </a:rPr>
              <a:t> for the establishment of paternity</a:t>
            </a:r>
          </a:p>
          <a:p>
            <a:pPr marL="442913" lvl="1" indent="-214313">
              <a:lnSpc>
                <a:spcPts val="2000"/>
              </a:lnSpc>
              <a:spcBef>
                <a:spcPts val="600"/>
              </a:spcBef>
              <a:buFontTx/>
              <a:buAutoNum type="romanLcParenBoth"/>
            </a:pPr>
            <a:r>
              <a:rPr lang="en-US" altLang="en-US" dirty="0">
                <a:latin typeface="Arial" panose="020B0604020202020204" pitchFamily="34" charset="0"/>
                <a:ea typeface="ＭＳ Ｐゴシック" panose="020B0600070205080204" pitchFamily="34" charset="-128"/>
                <a:cs typeface="Arial" panose="020B0604020202020204" pitchFamily="34" charset="0"/>
              </a:rPr>
              <a:t> for the establishment or modification of an order for domestic support obligation</a:t>
            </a:r>
          </a:p>
          <a:p>
            <a:pPr marL="442913" lvl="1" indent="-214313">
              <a:lnSpc>
                <a:spcPts val="2000"/>
              </a:lnSpc>
              <a:spcBef>
                <a:spcPts val="600"/>
              </a:spcBef>
              <a:buFontTx/>
              <a:buAutoNum type="romanLcParenBoth"/>
            </a:pPr>
            <a:r>
              <a:rPr lang="en-US" altLang="en-US" dirty="0">
                <a:latin typeface="Arial" panose="020B0604020202020204" pitchFamily="34" charset="0"/>
                <a:ea typeface="ＭＳ Ｐゴシック" panose="020B0600070205080204" pitchFamily="34" charset="-128"/>
                <a:cs typeface="Arial" panose="020B0604020202020204" pitchFamily="34" charset="0"/>
              </a:rPr>
              <a:t> concerning child custody or visitation</a:t>
            </a:r>
          </a:p>
          <a:p>
            <a:pPr marL="442913" lvl="1" indent="-214313">
              <a:lnSpc>
                <a:spcPts val="2000"/>
              </a:lnSpc>
              <a:spcBef>
                <a:spcPts val="600"/>
              </a:spcBef>
              <a:buFontTx/>
              <a:buAutoNum type="romanLcParenBoth"/>
            </a:pPr>
            <a:r>
              <a:rPr lang="en-US" altLang="en-US" dirty="0">
                <a:latin typeface="Arial" panose="020B0604020202020204" pitchFamily="34" charset="0"/>
                <a:ea typeface="ＭＳ Ｐゴシック" panose="020B0600070205080204" pitchFamily="34" charset="-128"/>
                <a:cs typeface="Arial" panose="020B0604020202020204" pitchFamily="34" charset="0"/>
              </a:rPr>
              <a:t> for the dissolution of a marriage, except to the extent that such proceeding seeks to determine the division of property that is property of the estate</a:t>
            </a:r>
          </a:p>
          <a:p>
            <a:pPr marL="442913" lvl="1" indent="-214313">
              <a:lnSpc>
                <a:spcPts val="2000"/>
              </a:lnSpc>
              <a:spcBef>
                <a:spcPts val="600"/>
              </a:spcBef>
              <a:buFontTx/>
              <a:buAutoNum type="romanLcParenBoth"/>
            </a:pPr>
            <a:r>
              <a:rPr lang="en-US" altLang="en-US" dirty="0">
                <a:latin typeface="Arial" panose="020B0604020202020204" pitchFamily="34" charset="0"/>
                <a:ea typeface="ＭＳ Ｐゴシック" panose="020B0600070205080204" pitchFamily="34" charset="-128"/>
                <a:cs typeface="Arial" panose="020B0604020202020204" pitchFamily="34" charset="0"/>
              </a:rPr>
              <a:t> regarding domestic violence</a:t>
            </a:r>
          </a:p>
          <a:p>
            <a:pPr>
              <a:lnSpc>
                <a:spcPts val="2000"/>
              </a:lnSpc>
              <a:spcBef>
                <a:spcPts val="12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Of the collection of a domestic support obligation from property that is not property of the estate;</a:t>
            </a:r>
          </a:p>
          <a:p>
            <a:pPr>
              <a:lnSpc>
                <a:spcPts val="2000"/>
              </a:lnSpc>
              <a:spcBef>
                <a:spcPts val="12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With respect to the withholding of income that is property of the estate or property of the debtor for payment of a domestic support obligation under a judicial or administrative order or a statute.</a:t>
            </a:r>
          </a:p>
          <a:p>
            <a:pPr>
              <a:lnSpc>
                <a:spcPts val="2000"/>
              </a:lnSpc>
              <a:spcBef>
                <a:spcPts val="60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96073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Family Law</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and Estate Property</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648826" y="522009"/>
            <a:ext cx="5242511" cy="5727722"/>
          </a:xfrm>
          <a:prstGeom prst="rect">
            <a:avLst/>
          </a:prstGeom>
        </p:spPr>
        <p:txBody>
          <a:bodyPr wrap="square">
            <a:spAutoFit/>
          </a:bodyPr>
          <a:lstStyle/>
          <a:p>
            <a:pPr>
              <a:lnSpc>
                <a:spcPct val="90000"/>
              </a:lnSpc>
              <a:spcAft>
                <a:spcPts val="600"/>
              </a:spcAft>
            </a:pPr>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Property not in the estate:</a:t>
            </a:r>
          </a:p>
          <a:p>
            <a:pPr marL="457200" indent="-457200">
              <a:lnSpc>
                <a:spcPct val="90000"/>
              </a:lnSpc>
              <a:spcBef>
                <a:spcPts val="900"/>
              </a:spcBef>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funds held in certain retirement and education savings accounts</a:t>
            </a:r>
          </a:p>
          <a:p>
            <a:pPr marL="457200" indent="-457200">
              <a:lnSpc>
                <a:spcPct val="90000"/>
              </a:lnSpc>
              <a:spcBef>
                <a:spcPts val="900"/>
              </a:spcBef>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in a Chapter 7 case, earnings from personal services rendered after bankruptcy date</a:t>
            </a:r>
          </a:p>
          <a:p>
            <a:pPr marL="914400" lvl="1" indent="-457200">
              <a:lnSpc>
                <a:spcPct val="90000"/>
              </a:lnSpc>
              <a:spcBef>
                <a:spcPts val="900"/>
              </a:spcBef>
              <a:buFont typeface="Arial" panose="020B0604020202020204" pitchFamily="34" charset="0"/>
              <a:buChar char="•"/>
            </a:pPr>
            <a:r>
              <a:rPr lang="en-US" altLang="en-US" sz="2100" b="1" dirty="0">
                <a:latin typeface="Arial" panose="020B0604020202020204" pitchFamily="34" charset="0"/>
                <a:ea typeface="ＭＳ Ｐゴシック" panose="020B0600070205080204" pitchFamily="34" charset="-128"/>
                <a:cs typeface="Arial" panose="020B0604020202020204" pitchFamily="34" charset="0"/>
              </a:rPr>
              <a:t>BUT: </a:t>
            </a:r>
            <a:r>
              <a:rPr lang="en-US" altLang="en-US" sz="2100" dirty="0">
                <a:latin typeface="Arial" panose="020B0604020202020204" pitchFamily="34" charset="0"/>
                <a:ea typeface="ＭＳ Ｐゴシック" panose="020B0600070205080204" pitchFamily="34" charset="-128"/>
                <a:cs typeface="Arial" panose="020B0604020202020204" pitchFamily="34" charset="0"/>
              </a:rPr>
              <a:t>in Chapters 11, 12 and 13, such earnings ARE included in the estate.  </a:t>
            </a:r>
          </a:p>
          <a:p>
            <a:pPr marL="457200" indent="-457200">
              <a:lnSpc>
                <a:spcPct val="90000"/>
              </a:lnSpc>
              <a:spcBef>
                <a:spcPts val="900"/>
              </a:spcBef>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most property acquired after filing in a Chapter 7 case is not included </a:t>
            </a:r>
          </a:p>
          <a:p>
            <a:pPr marL="457200" indent="-457200">
              <a:lnSpc>
                <a:spcPct val="90000"/>
              </a:lnSpc>
              <a:spcBef>
                <a:spcPts val="900"/>
              </a:spcBef>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exempt property (only after the exemption has been allowed)</a:t>
            </a:r>
          </a:p>
          <a:p>
            <a:pPr marL="457200" indent="-457200">
              <a:lnSpc>
                <a:spcPct val="90000"/>
              </a:lnSpc>
              <a:spcBef>
                <a:spcPts val="900"/>
              </a:spcBef>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inheritances received more than 180 days </a:t>
            </a:r>
            <a:r>
              <a:rPr lang="en-US" altLang="en-US" sz="2100" dirty="0" err="1">
                <a:latin typeface="Arial" panose="020B0604020202020204" pitchFamily="34" charset="0"/>
                <a:ea typeface="ＭＳ Ｐゴシック" panose="020B0600070205080204" pitchFamily="34" charset="-128"/>
                <a:cs typeface="Arial" panose="020B0604020202020204" pitchFamily="34" charset="0"/>
              </a:rPr>
              <a:t>postbankruptcy</a:t>
            </a: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spcBef>
                <a:spcPts val="900"/>
              </a:spcBef>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abandoned property</a:t>
            </a:r>
          </a:p>
        </p:txBody>
      </p:sp>
    </p:spTree>
    <p:extLst>
      <p:ext uri="{BB962C8B-B14F-4D97-AF65-F5344CB8AC3E}">
        <p14:creationId xmlns:p14="http://schemas.microsoft.com/office/powerpoint/2010/main" val="3425622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DSOs and the Discharge </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in Chapter 7</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93209" y="615288"/>
            <a:ext cx="5146256" cy="5369162"/>
          </a:xfrm>
          <a:prstGeom prst="rect">
            <a:avLst/>
          </a:prstGeom>
        </p:spPr>
        <p:txBody>
          <a:bodyPr wrap="square">
            <a:spAutoFit/>
          </a:bodyPr>
          <a:lstStyle/>
          <a:p>
            <a:pPr>
              <a:lnSpc>
                <a:spcPct val="90000"/>
              </a:lnSpc>
            </a:pPr>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The discharge in a Chapter 7 case does NOT discharge an individual from debt</a:t>
            </a:r>
          </a:p>
          <a:p>
            <a:pPr marL="457200" indent="-457200">
              <a:lnSpc>
                <a:spcPct val="90000"/>
              </a:lnSpc>
              <a:buFont typeface="Arial" panose="020B0604020202020204" pitchFamily="34" charset="0"/>
              <a:buChar char="•"/>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for a DSO</a:t>
            </a:r>
          </a:p>
          <a:p>
            <a:pPr marL="457200" indent="-457200">
              <a:lnSpc>
                <a:spcPct val="90000"/>
              </a:lnSpc>
              <a:buFont typeface="Arial" panose="020B0604020202020204" pitchFamily="34" charset="0"/>
              <a:buChar char="•"/>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to a spouse, former spouse, or child of the debtor that is NOT a DSO and that is incurred by the debtor in the course of a divorce or separation or in connection with a separation agreement, divorce decree, or other order of a court of record, or a determination made in accordance with state or territorial law by a governmental unit</a:t>
            </a:r>
          </a:p>
        </p:txBody>
      </p:sp>
    </p:spTree>
    <p:extLst>
      <p:ext uri="{BB962C8B-B14F-4D97-AF65-F5344CB8AC3E}">
        <p14:creationId xmlns:p14="http://schemas.microsoft.com/office/powerpoint/2010/main" val="1435783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DSOs and the Discharge in Chapter 13</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648827" y="280445"/>
            <a:ext cx="5368627" cy="5009064"/>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Advice: </a:t>
            </a:r>
          </a:p>
          <a:p>
            <a:pPr>
              <a:lnSpc>
                <a:spcPct val="90000"/>
              </a:lnSpc>
            </a:pPr>
            <a:endParaRPr lang="en-US" altLang="en-US" sz="21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Make sure to examine if, in Chapter 13:</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DSOs are characterized in a way that makes these debts vulnerable to discharge </a:t>
            </a:r>
          </a:p>
          <a:p>
            <a:pPr marL="342900" indent="-3429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Non-DSO divorce obligations (such as equalization payments) are discharged</a:t>
            </a:r>
          </a:p>
        </p:txBody>
      </p:sp>
    </p:spTree>
    <p:extLst>
      <p:ext uri="{BB962C8B-B14F-4D97-AF65-F5344CB8AC3E}">
        <p14:creationId xmlns:p14="http://schemas.microsoft.com/office/powerpoint/2010/main" val="4094734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Priority of DSO Claims (Generally)</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333B538B-0DF8-4EC7-98F9-FAC16430D546}"/>
              </a:ext>
            </a:extLst>
          </p:cNvPr>
          <p:cNvSpPr/>
          <p:nvPr/>
        </p:nvSpPr>
        <p:spPr>
          <a:xfrm>
            <a:off x="470222" y="4888614"/>
            <a:ext cx="2135585" cy="369332"/>
          </a:xfrm>
          <a:prstGeom prst="rect">
            <a:avLst/>
          </a:prstGeom>
        </p:spPr>
        <p:txBody>
          <a:bodyPr wrap="none">
            <a:spAutoFit/>
          </a:bodyPr>
          <a:lstStyle/>
          <a:p>
            <a:r>
              <a:rPr lang="en-US"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11 U.S.C. §507(a)</a:t>
            </a:r>
            <a:endParaRPr lang="en-US" dirty="0"/>
          </a:p>
        </p:txBody>
      </p:sp>
      <p:graphicFrame>
        <p:nvGraphicFramePr>
          <p:cNvPr id="8" name="Diagram 7">
            <a:extLst>
              <a:ext uri="{FF2B5EF4-FFF2-40B4-BE49-F238E27FC236}">
                <a16:creationId xmlns:a16="http://schemas.microsoft.com/office/drawing/2014/main" id="{6CD52928-5472-4E58-B661-67C7CDFEE45D}"/>
              </a:ext>
            </a:extLst>
          </p:cNvPr>
          <p:cNvGraphicFramePr/>
          <p:nvPr>
            <p:extLst>
              <p:ext uri="{D42A27DB-BD31-4B8C-83A1-F6EECF244321}">
                <p14:modId xmlns:p14="http://schemas.microsoft.com/office/powerpoint/2010/main" val="2075439321"/>
              </p:ext>
            </p:extLst>
          </p:nvPr>
        </p:nvGraphicFramePr>
        <p:xfrm>
          <a:off x="4319752" y="241199"/>
          <a:ext cx="4100062" cy="623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342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Who Decides What Is a DSO? </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72548" y="280445"/>
            <a:ext cx="5154885" cy="5701561"/>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Bankruptcy court will decide if a claim is a DSO for purposes of priority and automatic stay relief.</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State courts have concurrent jurisdiction with the bankruptcy courts to determine that a particular debt is a DSO excepted from automatic stay or discharge. </a:t>
            </a:r>
          </a:p>
        </p:txBody>
      </p:sp>
    </p:spTree>
    <p:extLst>
      <p:ext uri="{BB962C8B-B14F-4D97-AF65-F5344CB8AC3E}">
        <p14:creationId xmlns:p14="http://schemas.microsoft.com/office/powerpoint/2010/main" val="3934656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Jurisdiction and the Discharge:</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Domestic Support Obligations</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70846" y="507021"/>
            <a:ext cx="5108461" cy="5632311"/>
          </a:xfrm>
          <a:prstGeom prst="rect">
            <a:avLst/>
          </a:prstGeom>
        </p:spPr>
        <p:txBody>
          <a:bodyPr wrap="square">
            <a:spAutoFit/>
          </a:bodyPr>
          <a:lstStyle/>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Federal law defines the DSO, but the intention of the court or parties creating the obligation is the key fact.</a:t>
            </a:r>
          </a:p>
          <a:p>
            <a:pPr marL="457200" indent="-4572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If a claim is “in the nature of alimony, maintenance, or support,” state judges should clearly state this.</a:t>
            </a:r>
          </a:p>
          <a:p>
            <a:pPr marL="457200" indent="-4572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The problem is hardest with respect to debt allocations, hold-harmless agreements, and any other third-party obligation such as attorney fees. </a:t>
            </a:r>
          </a:p>
        </p:txBody>
      </p:sp>
    </p:spTree>
    <p:extLst>
      <p:ext uri="{BB962C8B-B14F-4D97-AF65-F5344CB8AC3E}">
        <p14:creationId xmlns:p14="http://schemas.microsoft.com/office/powerpoint/2010/main" val="8054665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3"/>
            <a:ext cx="3285756" cy="4795408"/>
          </a:xfrm>
        </p:spPr>
        <p:txBody>
          <a:bodyPr vert="horz" lIns="91440" tIns="45720" rIns="91440" bIns="45720" rtlCol="0" anchor="ctr">
            <a:normAutofit/>
          </a:bodyPr>
          <a:lstStyle/>
          <a:p>
            <a:r>
              <a:rPr lang="en-US" sz="4100" dirty="0">
                <a:solidFill>
                  <a:srgbClr val="FFFFFF"/>
                </a:solidFill>
                <a:latin typeface="Arial" panose="020B0604020202020204" pitchFamily="34" charset="0"/>
                <a:cs typeface="Arial" panose="020B0604020202020204" pitchFamily="34" charset="0"/>
              </a:rPr>
              <a:t>Jurisdiction and the Discharge:</a:t>
            </a:r>
            <a:br>
              <a:rPr lang="en-US" sz="4100" dirty="0">
                <a:solidFill>
                  <a:srgbClr val="FFFFFF"/>
                </a:solidFill>
                <a:latin typeface="Arial" panose="020B0604020202020204" pitchFamily="34" charset="0"/>
                <a:cs typeface="Arial" panose="020B0604020202020204" pitchFamily="34" charset="0"/>
              </a:rPr>
            </a:br>
            <a:r>
              <a:rPr lang="en-US" sz="4100" dirty="0">
                <a:solidFill>
                  <a:srgbClr val="FFFFFF"/>
                </a:solidFill>
                <a:latin typeface="Arial" panose="020B0604020202020204" pitchFamily="34" charset="0"/>
                <a:cs typeface="Arial" panose="020B0604020202020204" pitchFamily="34" charset="0"/>
              </a:rPr>
              <a:t>Domestic Support Obligations</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18973" y="519053"/>
            <a:ext cx="5132524" cy="5341462"/>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Advice: </a:t>
            </a:r>
          </a:p>
          <a:p>
            <a:pPr>
              <a:lnSpc>
                <a:spcPct val="90000"/>
              </a:lnSpc>
            </a:pPr>
            <a:endParaRPr lang="en-US" altLang="en-US" sz="23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Sometimes matrimonial lawyers put these findings in proposed orders.</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The state court should be aware when this occurs and might want to make sure opposing counsel is aware. </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At times, both sides might agree to the language to the detriment of the creditors of one or both parties. </a:t>
            </a:r>
          </a:p>
        </p:txBody>
      </p:sp>
    </p:spTree>
    <p:extLst>
      <p:ext uri="{BB962C8B-B14F-4D97-AF65-F5344CB8AC3E}">
        <p14:creationId xmlns:p14="http://schemas.microsoft.com/office/powerpoint/2010/main" val="98503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491490" y="365125"/>
            <a:ext cx="3840085" cy="1692794"/>
          </a:xfrm>
        </p:spPr>
        <p:txBody>
          <a:bodyPr>
            <a:normAutofit/>
          </a:bodyPr>
          <a:lstStyle/>
          <a:p>
            <a:r>
              <a:rPr lang="en-US" b="1" dirty="0">
                <a:latin typeface="Arial" panose="020B0604020202020204" pitchFamily="34" charset="0"/>
                <a:cs typeface="Arial" panose="020B0604020202020204" pitchFamily="34" charset="0"/>
              </a:rPr>
              <a:t>Bankruptcy Policies</a:t>
            </a:r>
          </a:p>
        </p:txBody>
      </p:sp>
      <p:cxnSp>
        <p:nvCxnSpPr>
          <p:cNvPr id="28" name="Straight Arrow Connector 2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7BB95B-E3D2-4B3C-BC66-95BC3B5977A1}"/>
              </a:ext>
            </a:extLst>
          </p:cNvPr>
          <p:cNvSpPr>
            <a:spLocks noGrp="1"/>
          </p:cNvSpPr>
          <p:nvPr>
            <p:ph idx="1"/>
          </p:nvPr>
        </p:nvSpPr>
        <p:spPr>
          <a:xfrm>
            <a:off x="491490" y="2575033"/>
            <a:ext cx="3840085" cy="3917791"/>
          </a:xfrm>
        </p:spPr>
        <p:txBody>
          <a:bodyPr>
            <a:normAutofit/>
          </a:bodyPr>
          <a:lstStyle/>
          <a:p>
            <a:pPr marL="0" indent="0">
              <a:buNone/>
            </a:pPr>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Maximizing value of assets and distributions</a:t>
            </a:r>
          </a:p>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Obtain best possible price for assets, financing, and new equity to maximize recovery for creditors.</a:t>
            </a:r>
          </a:p>
          <a:p>
            <a:r>
              <a:rPr lang="en-US" altLang="en-US" sz="2300" dirty="0">
                <a:latin typeface="Arial" panose="020B0604020202020204" pitchFamily="34" charset="0"/>
                <a:ea typeface="ＭＳ Ｐゴシック" panose="020B0600070205080204" pitchFamily="34" charset="-128"/>
                <a:cs typeface="Arial" panose="020B0604020202020204" pitchFamily="34" charset="0"/>
              </a:rPr>
              <a:t>Reorganizing and rehabilitating businesses can preserve jobs.</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7" name="Picture 6">
            <a:extLst>
              <a:ext uri="{FF2B5EF4-FFF2-40B4-BE49-F238E27FC236}">
                <a16:creationId xmlns:a16="http://schemas.microsoft.com/office/drawing/2014/main" id="{34D4D8D8-7BC0-4483-B5F3-56EEBF2D2469}"/>
              </a:ext>
            </a:extLst>
          </p:cNvPr>
          <p:cNvPicPr>
            <a:picLocks noChangeAspect="1"/>
          </p:cNvPicPr>
          <p:nvPr/>
        </p:nvPicPr>
        <p:blipFill rotWithShape="1">
          <a:blip r:embed="rId3">
            <a:extLst>
              <a:ext uri="{28A0092B-C50C-407E-A947-70E740481C1C}">
                <a14:useLocalDpi xmlns:a14="http://schemas.microsoft.com/office/drawing/2010/main" val="0"/>
              </a:ext>
            </a:extLst>
          </a:blip>
          <a:srcRect l="30069" r="32477"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685800" cy="685800"/>
          </a:xfrm>
          <a:prstGeom prst="rect">
            <a:avLst/>
          </a:prstGeom>
        </p:spPr>
      </p:pic>
    </p:spTree>
    <p:extLst>
      <p:ext uri="{BB962C8B-B14F-4D97-AF65-F5344CB8AC3E}">
        <p14:creationId xmlns:p14="http://schemas.microsoft.com/office/powerpoint/2010/main" val="436853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br>
              <a:rPr lang="en-US" sz="3000" dirty="0">
                <a:solidFill>
                  <a:srgbClr val="FFFFFF"/>
                </a:solidFill>
                <a:latin typeface="Arial" panose="020B0604020202020204" pitchFamily="34" charset="0"/>
                <a:cs typeface="Arial" panose="020B0604020202020204" pitchFamily="34" charset="0"/>
              </a:rPr>
            </a:br>
            <a:r>
              <a:rPr lang="en-US" sz="3000" dirty="0">
                <a:solidFill>
                  <a:srgbClr val="FFFFFF"/>
                </a:solidFill>
                <a:latin typeface="Arial" panose="020B0604020202020204" pitchFamily="34" charset="0"/>
                <a:cs typeface="Arial" panose="020B0604020202020204" pitchFamily="34" charset="0"/>
              </a:rPr>
              <a:t>Factors Considered by Bankruptcy Court to Determine if Obligation Is a DSO</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81178" y="304509"/>
            <a:ext cx="5134226" cy="6172459"/>
          </a:xfrm>
          <a:prstGeom prst="rect">
            <a:avLst/>
          </a:prstGeom>
        </p:spPr>
        <p:txBody>
          <a:bodyPr wrap="square">
            <a:spAutoFit/>
          </a:bodyPr>
          <a:lstStyle/>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Whether payments terminate upon death or remarriage of the spouse receiving them.</a:t>
            </a:r>
          </a:p>
          <a:p>
            <a:pPr>
              <a:lnSpc>
                <a:spcPct val="90000"/>
              </a:lnSpc>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Whether payments terminate when minor child reaches a certain age.</a:t>
            </a:r>
          </a:p>
          <a:p>
            <a:pPr>
              <a:lnSpc>
                <a:spcPct val="90000"/>
              </a:lnSpc>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Whether payments are contingent on future earning abilities.</a:t>
            </a:r>
          </a:p>
          <a:p>
            <a:pPr>
              <a:lnSpc>
                <a:spcPct val="90000"/>
              </a:lnSpc>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Whether payments are to be periodic over a long period of time rather than in a lump sum.</a:t>
            </a:r>
          </a:p>
          <a:p>
            <a:pPr>
              <a:lnSpc>
                <a:spcPct val="90000"/>
              </a:lnSpc>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Whether the payments are designated as being for purposes such as medical care, housing, or other needs of the spouse or children.</a:t>
            </a:r>
          </a:p>
        </p:txBody>
      </p:sp>
    </p:spTree>
    <p:extLst>
      <p:ext uri="{BB962C8B-B14F-4D97-AF65-F5344CB8AC3E}">
        <p14:creationId xmlns:p14="http://schemas.microsoft.com/office/powerpoint/2010/main" val="29234637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br>
              <a:rPr lang="en-US" sz="3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Sample Language </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to Protect Judgments </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31421" y="615305"/>
            <a:ext cx="5108045" cy="5479962"/>
          </a:xfrm>
          <a:prstGeom prst="rect">
            <a:avLst/>
          </a:prstGeom>
        </p:spPr>
        <p:txBody>
          <a:bodyPr wrap="square">
            <a:spAutoFit/>
          </a:bodyPr>
          <a:lstStyle/>
          <a:p>
            <a:pPr>
              <a:lnSpc>
                <a:spcPct val="90000"/>
              </a:lnSpc>
            </a:pPr>
            <a:r>
              <a:rPr lang="en-US" altLang="en-US" sz="2500" b="1" dirty="0" err="1">
                <a:latin typeface="Arial" panose="020B0604020202020204" pitchFamily="34" charset="0"/>
                <a:ea typeface="ＭＳ Ｐゴシック" panose="020B0600070205080204" pitchFamily="34" charset="-128"/>
                <a:cs typeface="Arial" panose="020B0604020202020204" pitchFamily="34" charset="0"/>
              </a:rPr>
              <a:t>Nondischargeable</a:t>
            </a:r>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 attorney fees:</a:t>
            </a: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“In order to ensure that [the partner] can afford to support [themselves] and the children, [the other partner] shall pay the sum of $____ as and for the [partner]’s attorney fees and costs.”</a:t>
            </a: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Obligation to pay a joint debt:</a:t>
            </a: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“Relieving [the partner] of [their] obligation to pay the joint debts is necessary to enable [the partner] to maintain the family home and provide [their] share of support for the minor children.”</a:t>
            </a:r>
          </a:p>
        </p:txBody>
      </p:sp>
    </p:spTree>
    <p:extLst>
      <p:ext uri="{BB962C8B-B14F-4D97-AF65-F5344CB8AC3E}">
        <p14:creationId xmlns:p14="http://schemas.microsoft.com/office/powerpoint/2010/main" val="3527434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925556" y="316541"/>
            <a:ext cx="4917656" cy="4496616"/>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Monetary award as a DSO:</a:t>
            </a:r>
          </a:p>
          <a:p>
            <a:pPr>
              <a:lnSpc>
                <a:spcPct val="90000"/>
              </a:lnSpc>
            </a:pPr>
            <a:endParaRPr lang="en-US" altLang="en-US" sz="23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“The payment of $_______ is to provide for the support and living expenses of the spouse or minor child; or [the payment of $____ is intended to pay for the mortgage on a home] or [other necessities for the child or the spouse.]”</a:t>
            </a:r>
          </a:p>
        </p:txBody>
      </p:sp>
      <p:sp>
        <p:nvSpPr>
          <p:cNvPr id="10" name="Title 1">
            <a:extLst>
              <a:ext uri="{FF2B5EF4-FFF2-40B4-BE49-F238E27FC236}">
                <a16:creationId xmlns:a16="http://schemas.microsoft.com/office/drawing/2014/main" id="{9CFED5AD-DD2B-4D0A-8753-609F5D869EF4}"/>
              </a:ext>
            </a:extLst>
          </p:cNvPr>
          <p:cNvSpPr>
            <a:spLocks noGrp="1"/>
          </p:cNvSpPr>
          <p:nvPr>
            <p:ph type="title"/>
          </p:nvPr>
        </p:nvSpPr>
        <p:spPr>
          <a:xfrm>
            <a:off x="363072" y="1019272"/>
            <a:ext cx="3012435" cy="4973313"/>
          </a:xfrm>
        </p:spPr>
        <p:txBody>
          <a:bodyPr vert="horz" lIns="91440" tIns="45720" rIns="91440" bIns="45720" rtlCol="0" anchor="ctr">
            <a:normAutofit/>
          </a:bodyPr>
          <a:lstStyle/>
          <a:p>
            <a:br>
              <a:rPr lang="en-US" sz="3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Sample Language </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to Protect Judgments </a:t>
            </a:r>
          </a:p>
        </p:txBody>
      </p:sp>
    </p:spTree>
    <p:extLst>
      <p:ext uri="{BB962C8B-B14F-4D97-AF65-F5344CB8AC3E}">
        <p14:creationId xmlns:p14="http://schemas.microsoft.com/office/powerpoint/2010/main" val="29193892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8477CC-D1B5-41C7-A47A-49052F6C95D2}"/>
              </a:ext>
            </a:extLst>
          </p:cNvPr>
          <p:cNvSpPr>
            <a:spLocks noGrp="1"/>
          </p:cNvSpPr>
          <p:nvPr>
            <p:ph type="title"/>
          </p:nvPr>
        </p:nvSpPr>
        <p:spPr>
          <a:xfrm>
            <a:off x="628650" y="672747"/>
            <a:ext cx="7886700" cy="715556"/>
          </a:xfrm>
        </p:spPr>
        <p:txBody>
          <a:bodyPr>
            <a:normAutofit/>
          </a:bodyPr>
          <a:lstStyle/>
          <a:p>
            <a:pPr algn="ctr"/>
            <a:r>
              <a:rPr lang="en-US" sz="2200" dirty="0">
                <a:solidFill>
                  <a:schemeClr val="bg1"/>
                </a:solidFill>
                <a:latin typeface="Arial" panose="020B0604020202020204" pitchFamily="34" charset="0"/>
                <a:cs typeface="Arial" panose="020B0604020202020204" pitchFamily="34" charset="0"/>
              </a:rPr>
              <a:t>Child Support, Maintenance, or Attorneys’ Fees in Divorce: Can a Bankruptcy Court Examine or Undo Your Awards?</a:t>
            </a:r>
          </a:p>
        </p:txBody>
      </p:sp>
      <p:sp>
        <p:nvSpPr>
          <p:cNvPr id="3" name="TextBox 2">
            <a:extLst>
              <a:ext uri="{FF2B5EF4-FFF2-40B4-BE49-F238E27FC236}">
                <a16:creationId xmlns:a16="http://schemas.microsoft.com/office/drawing/2014/main" id="{49437D5E-F558-4943-BFBC-20A7730F3E75}"/>
              </a:ext>
            </a:extLst>
          </p:cNvPr>
          <p:cNvSpPr txBox="1"/>
          <p:nvPr/>
        </p:nvSpPr>
        <p:spPr>
          <a:xfrm>
            <a:off x="481974" y="5824233"/>
            <a:ext cx="8033376" cy="923330"/>
          </a:xfrm>
          <a:prstGeom prst="rect">
            <a:avLst/>
          </a:prstGeom>
          <a:no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Decision can vary by jurisdiction. For example, in the Fourth Circuit, the state court makes the domestic divisions, and the bankruptcy court then reviews and enforces against the debtor and estate property under bankruptcy law. </a:t>
            </a:r>
          </a:p>
        </p:txBody>
      </p:sp>
      <p:sp>
        <p:nvSpPr>
          <p:cNvPr id="6" name="Rectangle 5" descr="Judge">
            <a:extLst>
              <a:ext uri="{FF2B5EF4-FFF2-40B4-BE49-F238E27FC236}">
                <a16:creationId xmlns:a16="http://schemas.microsoft.com/office/drawing/2014/main" id="{298A45F3-E626-48CE-8028-4F44DEA2EA2A}"/>
              </a:ext>
            </a:extLst>
          </p:cNvPr>
          <p:cNvSpPr/>
          <p:nvPr/>
        </p:nvSpPr>
        <p:spPr>
          <a:xfrm>
            <a:off x="1426046" y="1485355"/>
            <a:ext cx="1695937" cy="16959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Irritant">
            <a:extLst>
              <a:ext uri="{FF2B5EF4-FFF2-40B4-BE49-F238E27FC236}">
                <a16:creationId xmlns:a16="http://schemas.microsoft.com/office/drawing/2014/main" id="{AED31940-8685-44EC-8FC2-2631CAFDB394}"/>
              </a:ext>
            </a:extLst>
          </p:cNvPr>
          <p:cNvSpPr/>
          <p:nvPr/>
        </p:nvSpPr>
        <p:spPr>
          <a:xfrm>
            <a:off x="5716220" y="1485354"/>
            <a:ext cx="1695937" cy="169593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F5426834-A976-4FDC-A909-27945ECEC3CA}"/>
              </a:ext>
            </a:extLst>
          </p:cNvPr>
          <p:cNvGrpSpPr/>
          <p:nvPr/>
        </p:nvGrpSpPr>
        <p:grpSpPr>
          <a:xfrm>
            <a:off x="4572000" y="3609998"/>
            <a:ext cx="3768750" cy="1755000"/>
            <a:chOff x="4498844" y="2203762"/>
            <a:chExt cx="3768750" cy="1755000"/>
          </a:xfrm>
        </p:grpSpPr>
        <p:sp>
          <p:nvSpPr>
            <p:cNvPr id="9" name="Rectangle 8">
              <a:extLst>
                <a:ext uri="{FF2B5EF4-FFF2-40B4-BE49-F238E27FC236}">
                  <a16:creationId xmlns:a16="http://schemas.microsoft.com/office/drawing/2014/main" id="{93C0D56E-A9BB-44AA-B3C7-EC31EC126123}"/>
                </a:ext>
              </a:extLst>
            </p:cNvPr>
            <p:cNvSpPr/>
            <p:nvPr/>
          </p:nvSpPr>
          <p:spPr>
            <a:xfrm>
              <a:off x="4498844" y="2203762"/>
              <a:ext cx="3768750" cy="175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829D3B15-9FB1-4E5C-BD9C-E819B3D83066}"/>
                </a:ext>
              </a:extLst>
            </p:cNvPr>
            <p:cNvSpPr txBox="1"/>
            <p:nvPr/>
          </p:nvSpPr>
          <p:spPr>
            <a:xfrm>
              <a:off x="4498844" y="2203762"/>
              <a:ext cx="3768750" cy="175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The state court’s division of assets might be affected if its characterizations are inconsistent with the parties’ true intentions and dischargeability rights of the debtor.</a:t>
              </a:r>
            </a:p>
          </p:txBody>
        </p:sp>
      </p:grpSp>
      <p:grpSp>
        <p:nvGrpSpPr>
          <p:cNvPr id="11" name="Group 10">
            <a:extLst>
              <a:ext uri="{FF2B5EF4-FFF2-40B4-BE49-F238E27FC236}">
                <a16:creationId xmlns:a16="http://schemas.microsoft.com/office/drawing/2014/main" id="{24CC305F-0105-4878-B741-1BF1C6AF40AC}"/>
              </a:ext>
            </a:extLst>
          </p:cNvPr>
          <p:cNvGrpSpPr/>
          <p:nvPr/>
        </p:nvGrpSpPr>
        <p:grpSpPr>
          <a:xfrm>
            <a:off x="389640" y="3405812"/>
            <a:ext cx="3768750" cy="1755000"/>
            <a:chOff x="234239" y="1847497"/>
            <a:chExt cx="3768750" cy="1755000"/>
          </a:xfrm>
        </p:grpSpPr>
        <p:sp>
          <p:nvSpPr>
            <p:cNvPr id="12" name="Rectangle 11">
              <a:extLst>
                <a:ext uri="{FF2B5EF4-FFF2-40B4-BE49-F238E27FC236}">
                  <a16:creationId xmlns:a16="http://schemas.microsoft.com/office/drawing/2014/main" id="{44295832-D7F3-42D2-BAF9-4D210634AA5C}"/>
                </a:ext>
              </a:extLst>
            </p:cNvPr>
            <p:cNvSpPr/>
            <p:nvPr/>
          </p:nvSpPr>
          <p:spPr>
            <a:xfrm>
              <a:off x="234239" y="1847497"/>
              <a:ext cx="3768750" cy="175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E59228E8-A217-454F-B579-ACBB0226CB97}"/>
                </a:ext>
              </a:extLst>
            </p:cNvPr>
            <p:cNvSpPr txBox="1"/>
            <p:nvPr/>
          </p:nvSpPr>
          <p:spPr>
            <a:xfrm>
              <a:off x="234239" y="1847497"/>
              <a:ext cx="3768750" cy="175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latin typeface="Arial" panose="020B0604020202020204" pitchFamily="34" charset="0"/>
                  <a:cs typeface="Arial" panose="020B0604020202020204" pitchFamily="34" charset="0"/>
                </a:rPr>
                <a:t>Yes. </a:t>
              </a:r>
            </a:p>
            <a:p>
              <a:pPr marL="0" lvl="0" indent="0" algn="ctr" defTabSz="88900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The bankruptcy court may need to decide whether the award fits the bankruptcy definition of a “domestic support obligation.” Characterization of the award and its relation to property division is sometimes reviewed. Your findings and conclusions can assist the bankruptcy court and may have preclusive effect.</a:t>
              </a:r>
            </a:p>
          </p:txBody>
        </p:sp>
      </p:grpSp>
    </p:spTree>
    <p:extLst>
      <p:ext uri="{BB962C8B-B14F-4D97-AF65-F5344CB8AC3E}">
        <p14:creationId xmlns:p14="http://schemas.microsoft.com/office/powerpoint/2010/main" val="2530959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V. Bankruptcy </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and </a:t>
            </a:r>
            <a:br>
              <a:rPr lang="en-US" sz="5000" kern="1200" dirty="0">
                <a:solidFill>
                  <a:schemeClr val="tx1"/>
                </a:solidFill>
                <a:latin typeface="+mj-lt"/>
                <a:ea typeface="+mj-ea"/>
                <a:cs typeface="+mj-cs"/>
              </a:rPr>
            </a:br>
            <a:r>
              <a:rPr lang="en-US" sz="5000" dirty="0"/>
              <a:t>Foreclosure</a:t>
            </a:r>
            <a:endParaRPr lang="en-US" sz="5000" kern="1200" dirty="0">
              <a:solidFill>
                <a:schemeClr val="tx1"/>
              </a:solidFill>
              <a:latin typeface="+mj-lt"/>
              <a:ea typeface="+mj-ea"/>
              <a:cs typeface="+mj-cs"/>
            </a:endParaRPr>
          </a:p>
        </p:txBody>
      </p:sp>
      <p:cxnSp>
        <p:nvCxnSpPr>
          <p:cNvPr id="39" name="Straight Connector 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446276"/>
          </a:xfrm>
          <a:prstGeom prst="rect">
            <a:avLst/>
          </a:prstGeom>
        </p:spPr>
        <p:txBody>
          <a:bodyPr wrap="square">
            <a:spAutoFit/>
          </a:bodyPr>
          <a:lstStyle/>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43179974"/>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Automatic Stay and Foreclosure</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05239" y="497015"/>
            <a:ext cx="5254541" cy="5175263"/>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The automatic stay stops foreclosures against the debtor at any stage:</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914400" lvl="1" indent="-457200">
              <a:lnSpc>
                <a:spcPct val="90000"/>
              </a:lnSpc>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nonjudicial foreclosures</a:t>
            </a:r>
          </a:p>
          <a:p>
            <a:pPr marL="914400" lvl="1" indent="-457200">
              <a:lnSpc>
                <a:spcPct val="90000"/>
              </a:lnSpc>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ejectment cases</a:t>
            </a:r>
          </a:p>
          <a:p>
            <a:pPr marL="914400" lvl="1" indent="-457200">
              <a:lnSpc>
                <a:spcPct val="90000"/>
              </a:lnSpc>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judicial foreclosures</a:t>
            </a: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Mortgagees’ motions for relief from stay are probably the most common filing.</a:t>
            </a:r>
          </a:p>
        </p:txBody>
      </p:sp>
    </p:spTree>
    <p:extLst>
      <p:ext uri="{BB962C8B-B14F-4D97-AF65-F5344CB8AC3E}">
        <p14:creationId xmlns:p14="http://schemas.microsoft.com/office/powerpoint/2010/main" val="1523147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Automatic Stay and Foreclosure</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58994" y="825481"/>
            <a:ext cx="5368627" cy="5050613"/>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When the foreclosure is completed and the debtor’s interest in the property is extinguished, the stay no longer protects the property:</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914400" lvl="1" indent="-457200">
              <a:lnSpc>
                <a:spcPct val="90000"/>
              </a:lnSpc>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recording of deed in nonjudicial foreclosures</a:t>
            </a:r>
          </a:p>
          <a:p>
            <a:pPr marL="914400" lvl="1" indent="-457200">
              <a:lnSpc>
                <a:spcPct val="90000"/>
              </a:lnSpc>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entry of sale confirmation order in judicial foreclosures</a:t>
            </a: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But the stay still protects the debtor from personal liability for any deficiency debt after the foreclosure.</a:t>
            </a:r>
          </a:p>
        </p:txBody>
      </p:sp>
    </p:spTree>
    <p:extLst>
      <p:ext uri="{BB962C8B-B14F-4D97-AF65-F5344CB8AC3E}">
        <p14:creationId xmlns:p14="http://schemas.microsoft.com/office/powerpoint/2010/main" val="1152004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Effect of Order for Relief from the Stay </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58300" y="280445"/>
            <a:ext cx="5148567" cy="5713872"/>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An order for relief from the stay does only that and nothing more.</a:t>
            </a:r>
          </a:p>
          <a:p>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marL="914400" lvl="1" indent="-4572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No adjudication of claims.</a:t>
            </a:r>
          </a:p>
          <a:p>
            <a:pPr marL="914400" lvl="1" indent="-4572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No abandonment of property.</a:t>
            </a:r>
          </a:p>
          <a:p>
            <a:pPr marL="914400" lvl="1" indent="-4572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No relinquishment of jurisdiction.</a:t>
            </a:r>
          </a:p>
          <a:p>
            <a:pPr marL="922338" lvl="1" indent="-455613">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Usually does not determine who is entitled to possession of collateral.</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89588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Serial Filers </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93211" y="266369"/>
            <a:ext cx="5182350" cy="6200159"/>
          </a:xfrm>
          <a:prstGeom prst="rect">
            <a:avLst/>
          </a:prstGeom>
        </p:spPr>
        <p:txBody>
          <a:bodyPr wrap="square">
            <a:spAutoFit/>
          </a:bodyPr>
          <a:lstStyle/>
          <a:p>
            <a:pPr>
              <a:lnSpc>
                <a:spcPct val="90000"/>
              </a:lnSpc>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 stay expires 30 days after the case is filed in the case of an individual debtor who has had one prior case dismissed within the prior twelve months (unless extended for cause). </a:t>
            </a:r>
          </a:p>
          <a:p>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There is no stay in a case filed by an individual debtor who has had two prior cases dismissed within the prior twelve months (debtor must seek to impose the stay within the first 30 days of bankruptcy).</a:t>
            </a:r>
          </a:p>
          <a:p>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r>
              <a:rPr lang="en-US" altLang="en-US" sz="2100" i="1" dirty="0">
                <a:latin typeface="Arial" panose="020B0604020202020204" pitchFamily="34" charset="0"/>
                <a:ea typeface="ＭＳ Ｐゴシック" panose="020B0600070205080204" pitchFamily="34" charset="-128"/>
                <a:cs typeface="Arial" panose="020B0604020202020204" pitchFamily="34" charset="0"/>
              </a:rPr>
              <a:t>In rem </a:t>
            </a:r>
            <a:r>
              <a:rPr lang="en-US" altLang="en-US" sz="2100" dirty="0">
                <a:latin typeface="Arial" panose="020B0604020202020204" pitchFamily="34" charset="0"/>
                <a:ea typeface="ＭＳ Ｐゴシック" panose="020B0600070205080204" pitchFamily="34" charset="-128"/>
                <a:cs typeface="Arial" panose="020B0604020202020204" pitchFamily="34" charset="0"/>
              </a:rPr>
              <a:t>relief is available to a lender.</a:t>
            </a:r>
          </a:p>
          <a:p>
            <a:pPr marL="457200" indent="-457200">
              <a:buFont typeface="Arial" panose="020B0604020202020204" pitchFamily="34" charset="0"/>
              <a:buChar char="•"/>
            </a:pPr>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r>
              <a:rPr lang="en-US" altLang="en-US" sz="2100" dirty="0">
                <a:latin typeface="Arial" panose="020B0604020202020204" pitchFamily="34" charset="0"/>
                <a:ea typeface="ＭＳ Ｐゴシック" panose="020B0600070205080204" pitchFamily="34" charset="-128"/>
                <a:cs typeface="Arial" panose="020B0604020202020204" pitchFamily="34" charset="0"/>
              </a:rPr>
              <a:t>The stay may be extended by the bankruptcy court for cause. </a:t>
            </a:r>
          </a:p>
        </p:txBody>
      </p:sp>
    </p:spTree>
    <p:extLst>
      <p:ext uri="{BB962C8B-B14F-4D97-AF65-F5344CB8AC3E}">
        <p14:creationId xmlns:p14="http://schemas.microsoft.com/office/powerpoint/2010/main" val="3162644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br>
              <a:rPr lang="en-US" sz="29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Foreclosure After Chapter 13</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89463" y="783731"/>
            <a:ext cx="4797340" cy="4676665"/>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Many lenders misapply payments during Chapter 13.</a:t>
            </a:r>
          </a:p>
          <a:p>
            <a:pPr marL="342900" indent="-3429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Many lenders pile on “hidden” charges during Chapter 13.</a:t>
            </a:r>
          </a:p>
          <a:p>
            <a:pPr marL="342900" indent="-3429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Motions to Deem Mortgage Current seek to avoid “surprises” at the end of the plan.</a:t>
            </a: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9979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1314450" y="365124"/>
            <a:ext cx="7886700" cy="1325563"/>
          </a:xfrm>
        </p:spPr>
        <p:txBody>
          <a:bodyPr>
            <a:normAutofit/>
          </a:bodyPr>
          <a:lstStyle/>
          <a:p>
            <a:r>
              <a:rPr lang="en-US" b="1" dirty="0">
                <a:latin typeface="Arial" panose="020B0604020202020204" pitchFamily="34" charset="0"/>
                <a:cs typeface="Arial" panose="020B0604020202020204" pitchFamily="34" charset="0"/>
              </a:rPr>
              <a:t>Who are the parties?</a:t>
            </a: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graphicFrame>
        <p:nvGraphicFramePr>
          <p:cNvPr id="16" name="Content Placeholder 2">
            <a:extLst>
              <a:ext uri="{FF2B5EF4-FFF2-40B4-BE49-F238E27FC236}">
                <a16:creationId xmlns:a16="http://schemas.microsoft.com/office/drawing/2014/main" id="{44E59719-CB35-4ECD-9CFB-BFF88155413B}"/>
              </a:ext>
            </a:extLst>
          </p:cNvPr>
          <p:cNvGraphicFramePr>
            <a:graphicFrameLocks noGrp="1"/>
          </p:cNvGraphicFramePr>
          <p:nvPr>
            <p:ph idx="1"/>
            <p:extLst>
              <p:ext uri="{D42A27DB-BD31-4B8C-83A1-F6EECF244321}">
                <p14:modId xmlns:p14="http://schemas.microsoft.com/office/powerpoint/2010/main" val="462608210"/>
              </p:ext>
            </p:extLst>
          </p:nvPr>
        </p:nvGraphicFramePr>
        <p:xfrm>
          <a:off x="139637" y="1370806"/>
          <a:ext cx="8914274" cy="5448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3400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2" y="1019272"/>
            <a:ext cx="3012435" cy="4973313"/>
          </a:xfrm>
        </p:spPr>
        <p:txBody>
          <a:bodyPr vert="horz" lIns="91440" tIns="45720" rIns="91440" bIns="45720" rtlCol="0" anchor="ctr">
            <a:normAutofit/>
          </a:bodyPr>
          <a:lstStyle/>
          <a:p>
            <a:br>
              <a:rPr lang="en-US" sz="29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Foreclosure After Chapter 13</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901496" y="278401"/>
            <a:ext cx="4689056" cy="6754157"/>
          </a:xfrm>
          <a:prstGeom prst="rect">
            <a:avLst/>
          </a:prstGeom>
        </p:spPr>
        <p:txBody>
          <a:bodyPr wrap="square">
            <a:spAutoFit/>
          </a:bodyPr>
          <a:lstStyle/>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8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Transfers of the mortgage often create accounting difficulties.</a:t>
            </a:r>
          </a:p>
          <a:p>
            <a:pPr marL="342900" indent="-3429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Advice: </a:t>
            </a:r>
          </a:p>
          <a:p>
            <a:pPr marL="342900" indent="-342900">
              <a:lnSpc>
                <a:spcPct val="90000"/>
              </a:lnSpc>
              <a:buFont typeface="Arial" panose="020B0604020202020204" pitchFamily="34" charset="0"/>
              <a:buChar char="•"/>
            </a:pPr>
            <a:endParaRPr lang="en-US" altLang="en-US" sz="2500" b="1" dirty="0">
              <a:latin typeface="Arial" panose="020B0604020202020204" pitchFamily="34" charset="0"/>
              <a:ea typeface="ＭＳ Ｐゴシック" panose="020B0600070205080204" pitchFamily="34" charset="-128"/>
              <a:cs typeface="Arial" panose="020B0604020202020204" pitchFamily="34" charset="0"/>
            </a:endParaRPr>
          </a:p>
          <a:p>
            <a:pPr marL="561975" lvl="1" indent="-561975">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To ensure proper accounting, many bankruptcy courts require mortgage plan payments be made through the trustee (as opposed to direct payments to the creditor). </a:t>
            </a:r>
          </a:p>
          <a:p>
            <a:pPr marL="561975" indent="-561975">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marL="561975" lvl="1" indent="-561975">
              <a:lnSpc>
                <a:spcPct val="90000"/>
              </a:lnSpc>
              <a:buFont typeface="Arial" panose="020B0604020202020204" pitchFamily="34" charset="0"/>
              <a:buChar char="•"/>
            </a:pPr>
            <a:r>
              <a:rPr lang="en-US" altLang="en-US" sz="2500" dirty="0">
                <a:latin typeface="Arial" panose="020B0604020202020204" pitchFamily="34" charset="0"/>
                <a:ea typeface="ＭＳ Ｐゴシック" panose="020B0600070205080204" pitchFamily="34" charset="-128"/>
                <a:cs typeface="Arial" panose="020B0604020202020204" pitchFamily="34" charset="0"/>
              </a:rPr>
              <a:t>Modification can occur with multiple pieces of collateral. </a:t>
            </a:r>
          </a:p>
          <a:p>
            <a:pPr marL="342900" indent="-342900">
              <a:lnSpc>
                <a:spcPct val="90000"/>
              </a:lnSpc>
              <a:buFont typeface="Arial" panose="020B0604020202020204" pitchFamily="34" charset="0"/>
              <a:buChar char="•"/>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91103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28678" y="964687"/>
            <a:ext cx="3354544" cy="4973313"/>
          </a:xfrm>
        </p:spPr>
        <p:txBody>
          <a:bodyPr vert="horz" lIns="91440" tIns="45720" rIns="91440" bIns="45720" rtlCol="0" anchor="ctr">
            <a:normAutofit/>
          </a:bodyPr>
          <a:lstStyle/>
          <a:p>
            <a:br>
              <a:rPr lang="en-US" sz="28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Receivers and Commissioners </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04769" y="268327"/>
            <a:ext cx="5230947" cy="6209392"/>
          </a:xfrm>
          <a:prstGeom prst="rect">
            <a:avLst/>
          </a:prstGeom>
        </p:spPr>
        <p:txBody>
          <a:bodyPr wrap="square">
            <a:spAutoFit/>
          </a:bodyPr>
          <a:lstStyle/>
          <a:p>
            <a:pPr>
              <a:lnSpc>
                <a:spcPct val="90000"/>
              </a:lnSpc>
            </a:pPr>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A receiver or commissioner must turn over property of the estate once a bankruptcy is filed.</a:t>
            </a: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A receiver or commissioner may seek to be “excused” from turning over property of the estate.</a:t>
            </a: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Only the bankruptcy court can determine whether turnover may be “excused.”</a:t>
            </a: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Note: </a:t>
            </a:r>
            <a:r>
              <a:rPr lang="en-US" altLang="en-US" sz="2500" dirty="0">
                <a:latin typeface="Arial" panose="020B0604020202020204" pitchFamily="34" charset="0"/>
                <a:ea typeface="ＭＳ Ｐゴシック" panose="020B0600070205080204" pitchFamily="34" charset="-128"/>
                <a:cs typeface="Arial" panose="020B0604020202020204" pitchFamily="34" charset="0"/>
              </a:rPr>
              <a:t>The sheriff is often the party in possession of the debtor’s property.</a:t>
            </a:r>
          </a:p>
        </p:txBody>
      </p:sp>
    </p:spTree>
    <p:extLst>
      <p:ext uri="{BB962C8B-B14F-4D97-AF65-F5344CB8AC3E}">
        <p14:creationId xmlns:p14="http://schemas.microsoft.com/office/powerpoint/2010/main" val="4001171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519484" y="923016"/>
            <a:ext cx="3249624" cy="4973313"/>
          </a:xfrm>
        </p:spPr>
        <p:txBody>
          <a:bodyPr vert="horz" lIns="91440" tIns="45720" rIns="91440" bIns="45720" rtlCol="0" anchor="ctr">
            <a:normAutofit/>
          </a:bodyPr>
          <a:lstStyle/>
          <a:p>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Can bankruptcy solve a foreclosure problem?</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759229" y="470925"/>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932056" y="545183"/>
            <a:ext cx="5091760" cy="6093976"/>
          </a:xfrm>
          <a:prstGeom prst="rect">
            <a:avLst/>
          </a:prstGeom>
        </p:spPr>
        <p:txBody>
          <a:bodyPr wrap="square">
            <a:spAutoFit/>
          </a:bodyPr>
          <a:lstStyle/>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Automatic stay halts foreclosure–but only temporarily–and discharge does not halt foreclosure.</a:t>
            </a:r>
          </a:p>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dirty="0">
                <a:latin typeface="Arial" panose="020B0604020202020204" pitchFamily="34" charset="0"/>
                <a:ea typeface="ＭＳ Ｐゴシック" panose="020B0600070205080204" pitchFamily="34" charset="-128"/>
                <a:cs typeface="Arial" panose="020B0604020202020204" pitchFamily="34" charset="0"/>
              </a:rPr>
              <a:t>The Bankruptcy Code generally does not allow a debtor to </a:t>
            </a:r>
            <a:r>
              <a:rPr lang="en-US" altLang="en-US" sz="2500" dirty="0" err="1">
                <a:latin typeface="Arial" panose="020B0604020202020204" pitchFamily="34" charset="0"/>
                <a:ea typeface="ＭＳ Ｐゴシック" panose="020B0600070205080204" pitchFamily="34" charset="-128"/>
                <a:cs typeface="Arial" panose="020B0604020202020204" pitchFamily="34" charset="0"/>
              </a:rPr>
              <a:t>nonconsensually</a:t>
            </a:r>
            <a:r>
              <a:rPr lang="en-US" altLang="en-US" sz="2500" dirty="0">
                <a:latin typeface="Arial" panose="020B0604020202020204" pitchFamily="34" charset="0"/>
                <a:ea typeface="ＭＳ Ｐゴシック" panose="020B0600070205080204" pitchFamily="34" charset="-128"/>
                <a:cs typeface="Arial" panose="020B0604020202020204" pitchFamily="34" charset="0"/>
              </a:rPr>
              <a:t> modify a loan secured only by debtor’s residence–no principal reduction, interest adjustment, or </a:t>
            </a:r>
            <a:r>
              <a:rPr lang="en-US" altLang="en-US" sz="2500" dirty="0" err="1">
                <a:latin typeface="Arial" panose="020B0604020202020204" pitchFamily="34" charset="0"/>
                <a:ea typeface="ＭＳ Ｐゴシック" panose="020B0600070205080204" pitchFamily="34" charset="-128"/>
                <a:cs typeface="Arial" panose="020B0604020202020204" pitchFamily="34" charset="0"/>
              </a:rPr>
              <a:t>reamortization</a:t>
            </a:r>
            <a:r>
              <a:rPr lang="en-US" altLang="en-US" sz="2500" dirty="0">
                <a:latin typeface="Arial" panose="020B0604020202020204" pitchFamily="34" charset="0"/>
                <a:ea typeface="ＭＳ Ｐゴシック" panose="020B0600070205080204" pitchFamily="34" charset="-128"/>
                <a:cs typeface="Arial" panose="020B0604020202020204" pitchFamily="34" charset="0"/>
              </a:rPr>
              <a:t>.</a:t>
            </a: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Modification can occur with multiple pieces of collateral.</a:t>
            </a:r>
          </a:p>
          <a:p>
            <a:pPr marL="342900" indent="-342900">
              <a:buFont typeface="Arial" panose="020B0604020202020204" pitchFamily="34" charset="0"/>
              <a:buChar char="•"/>
            </a:pPr>
            <a:r>
              <a:rPr lang="en-US" altLang="en-US" sz="2300" dirty="0">
                <a:latin typeface="Arial" panose="020B0604020202020204" pitchFamily="34" charset="0"/>
                <a:ea typeface="ＭＳ Ｐゴシック" panose="020B0600070205080204" pitchFamily="34" charset="-128"/>
                <a:cs typeface="Arial" panose="020B0604020202020204" pitchFamily="34" charset="0"/>
              </a:rPr>
              <a:t>Note: Chapter 12 rules differ.</a:t>
            </a:r>
          </a:p>
          <a:p>
            <a:pPr lvl="1"/>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728440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95423" y="923020"/>
            <a:ext cx="3249624" cy="4973313"/>
          </a:xfrm>
        </p:spPr>
        <p:txBody>
          <a:bodyPr vert="horz" lIns="91440" tIns="45720" rIns="91440" bIns="45720" rtlCol="0" anchor="ctr">
            <a:normAutofit/>
          </a:bodyPr>
          <a:lstStyle/>
          <a:p>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Can bankruptcy solve a foreclosure problem?</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(cont’d)</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48071" y="1328173"/>
            <a:ext cx="5169384" cy="2893100"/>
          </a:xfrm>
          <a:prstGeom prst="rect">
            <a:avLst/>
          </a:prstGeom>
        </p:spPr>
        <p:txBody>
          <a:bodyPr wrap="square">
            <a:spAutoFit/>
          </a:bodyPr>
          <a:lstStyle/>
          <a:p>
            <a:r>
              <a:rPr lang="en-US" altLang="en-US" sz="2600" dirty="0">
                <a:latin typeface="Arial" panose="020B0604020202020204" pitchFamily="34" charset="0"/>
                <a:ea typeface="ＭＳ Ｐゴシック" panose="020B0600070205080204" pitchFamily="34" charset="-128"/>
                <a:cs typeface="Arial" panose="020B0604020202020204" pitchFamily="34" charset="0"/>
              </a:rPr>
              <a:t>Chapter 13 allows “cure and maintenance.” </a:t>
            </a:r>
          </a:p>
          <a:p>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600" dirty="0">
                <a:latin typeface="Arial" panose="020B0604020202020204" pitchFamily="34" charset="0"/>
                <a:ea typeface="ＭＳ Ｐゴシック" panose="020B0600070205080204" pitchFamily="34" charset="-128"/>
                <a:cs typeface="Arial" panose="020B0604020202020204" pitchFamily="34" charset="0"/>
              </a:rPr>
              <a:t>Debtors can “strip off” wholly unsecured junior mortgages and liens.</a:t>
            </a:r>
          </a:p>
          <a:p>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400754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83390" y="1019272"/>
            <a:ext cx="3249624" cy="4973313"/>
          </a:xfrm>
        </p:spPr>
        <p:txBody>
          <a:bodyPr vert="horz" lIns="91440" tIns="45720" rIns="91440" bIns="45720" rtlCol="0" anchor="ctr">
            <a:normAutofit/>
          </a:bodyPr>
          <a:lstStyle/>
          <a:p>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Can bankruptcy solve a foreclosure problem?</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(cont’d)</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759229" y="382011"/>
            <a:ext cx="5169384" cy="6093976"/>
          </a:xfrm>
          <a:prstGeom prst="rect">
            <a:avLst/>
          </a:prstGeom>
        </p:spPr>
        <p:txBody>
          <a:bodyPr wrap="square">
            <a:spAutoFit/>
          </a:bodyPr>
          <a:lstStyle/>
          <a:p>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600" b="1" dirty="0">
                <a:latin typeface="Arial" panose="020B0604020202020204" pitchFamily="34" charset="0"/>
                <a:ea typeface="ＭＳ Ｐゴシック" panose="020B0600070205080204" pitchFamily="34" charset="-128"/>
                <a:cs typeface="Arial" panose="020B0604020202020204" pitchFamily="34" charset="0"/>
              </a:rPr>
              <a:t>Note: </a:t>
            </a:r>
            <a:r>
              <a:rPr lang="en-US" altLang="en-US" sz="2600" dirty="0">
                <a:latin typeface="Arial" panose="020B0604020202020204" pitchFamily="34" charset="0"/>
                <a:ea typeface="ＭＳ Ｐゴシック" panose="020B0600070205080204" pitchFamily="34" charset="-128"/>
                <a:cs typeface="Arial" panose="020B0604020202020204" pitchFamily="34" charset="0"/>
              </a:rPr>
              <a:t>Many bankruptcy courts have court-supervised loss-mitigation programs in which homeowner borrowers and mortgage holders negotiate a possible consensual loan/mortgage modification. </a:t>
            </a:r>
          </a:p>
          <a:p>
            <a:pPr marL="457200" indent="-457200">
              <a:buFont typeface="Arial" panose="020B0604020202020204" pitchFamily="34" charset="0"/>
              <a:buChar char="•"/>
            </a:pPr>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r>
              <a:rPr lang="en-US" altLang="en-US" sz="2600" dirty="0">
                <a:latin typeface="Arial" panose="020B0604020202020204" pitchFamily="34" charset="0"/>
                <a:ea typeface="ＭＳ Ｐゴシック" panose="020B0600070205080204" pitchFamily="34" charset="-128"/>
                <a:cs typeface="Arial" panose="020B0604020202020204" pitchFamily="34" charset="0"/>
              </a:rPr>
              <a:t>If such an agreement is reached, these programs generally provide for an order approving the modification and governing the parties thereafter. </a:t>
            </a:r>
          </a:p>
        </p:txBody>
      </p:sp>
    </p:spTree>
    <p:extLst>
      <p:ext uri="{BB962C8B-B14F-4D97-AF65-F5344CB8AC3E}">
        <p14:creationId xmlns:p14="http://schemas.microsoft.com/office/powerpoint/2010/main" val="1439801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V. Additional Considerations and Resources</a:t>
            </a:r>
          </a:p>
        </p:txBody>
      </p:sp>
      <p:cxnSp>
        <p:nvCxnSpPr>
          <p:cNvPr id="39" name="Straight Connector 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3E664086-9BA9-4416-80D1-4E60A44A4B2A}"/>
              </a:ext>
            </a:extLst>
          </p:cNvPr>
          <p:cNvSpPr/>
          <p:nvPr/>
        </p:nvSpPr>
        <p:spPr>
          <a:xfrm>
            <a:off x="3849459" y="470925"/>
            <a:ext cx="4894673" cy="446276"/>
          </a:xfrm>
          <a:prstGeom prst="rect">
            <a:avLst/>
          </a:prstGeom>
        </p:spPr>
        <p:txBody>
          <a:bodyPr wrap="square">
            <a:spAutoFit/>
          </a:bodyPr>
          <a:lstStyle/>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37939309"/>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363071" y="874893"/>
            <a:ext cx="3578307" cy="4973313"/>
          </a:xfrm>
        </p:spPr>
        <p:txBody>
          <a:bodyPr vert="horz" lIns="91440" tIns="45720" rIns="91440" bIns="45720" rtlCol="0" anchor="ctr">
            <a:normAutofit/>
          </a:bodyPr>
          <a:lstStyle/>
          <a:p>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Additional Considerations</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695647" y="448568"/>
            <a:ext cx="5243820" cy="5743111"/>
          </a:xfrm>
          <a:prstGeom prst="rect">
            <a:avLst/>
          </a:prstGeom>
        </p:spPr>
        <p:txBody>
          <a:bodyPr wrap="square">
            <a:spAutoFit/>
          </a:bodyPr>
          <a:lstStyle/>
          <a:p>
            <a:endParaRPr lang="en-US" altLang="en-US" sz="2100" dirty="0">
              <a:latin typeface="Arial" panose="020B0604020202020204" pitchFamily="34" charset="0"/>
              <a:ea typeface="ＭＳ Ｐゴシック" panose="020B0600070205080204" pitchFamily="34" charset="-128"/>
              <a:cs typeface="Arial" panose="020B0604020202020204" pitchFamily="34" charset="0"/>
            </a:endParaRPr>
          </a:p>
          <a:p>
            <a:pPr marL="114300">
              <a:lnSpc>
                <a:spcPct val="90000"/>
              </a:lnSpc>
              <a:spcAft>
                <a:spcPts val="1800"/>
              </a:spcAft>
            </a:pPr>
            <a:r>
              <a:rPr lang="en-US" altLang="en-US" sz="2300" b="1" dirty="0">
                <a:latin typeface="Arial" panose="020B0604020202020204" pitchFamily="34" charset="0"/>
                <a:cs typeface="Arial" panose="020B0604020202020204" pitchFamily="34" charset="0"/>
              </a:rPr>
              <a:t>Advice: </a:t>
            </a:r>
            <a:r>
              <a:rPr lang="en-US" altLang="en-US" sz="2300" dirty="0">
                <a:latin typeface="Arial" panose="020B0604020202020204" pitchFamily="34" charset="0"/>
                <a:cs typeface="Arial" panose="020B0604020202020204" pitchFamily="34" charset="0"/>
              </a:rPr>
              <a:t>Compare bankruptcy schedules (which includes lists of debts, assets, income, and expenses) with the family law financial affidavit–especially in connection with contempt proceedings.</a:t>
            </a:r>
          </a:p>
          <a:p>
            <a:pPr marL="114300">
              <a:lnSpc>
                <a:spcPct val="90000"/>
              </a:lnSpc>
              <a:spcAft>
                <a:spcPts val="600"/>
              </a:spcAft>
            </a:pPr>
            <a:r>
              <a:rPr lang="en-US" altLang="en-US" sz="2300" b="1" dirty="0">
                <a:latin typeface="Arial" panose="020B0604020202020204" pitchFamily="34" charset="0"/>
                <a:cs typeface="Arial" panose="020B0604020202020204" pitchFamily="34" charset="0"/>
              </a:rPr>
              <a:t>Advice: </a:t>
            </a:r>
            <a:r>
              <a:rPr lang="en-US" altLang="en-US" sz="2300" dirty="0">
                <a:latin typeface="Arial" panose="020B0604020202020204" pitchFamily="34" charset="0"/>
                <a:cs typeface="Arial" panose="020B0604020202020204" pitchFamily="34" charset="0"/>
              </a:rPr>
              <a:t>When you are directing payment to or for the benefit of one spouse from another, including any award of attorney fees or expenses, make very clear that it is in the nature of alimony, support, and maintenance and why. A mere label will not be binding on the bankruptcy judge who is required to make a finding unless your findings are specific. </a:t>
            </a:r>
          </a:p>
        </p:txBody>
      </p:sp>
    </p:spTree>
    <p:extLst>
      <p:ext uri="{BB962C8B-B14F-4D97-AF65-F5344CB8AC3E}">
        <p14:creationId xmlns:p14="http://schemas.microsoft.com/office/powerpoint/2010/main" val="3546018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62994" y="107928"/>
            <a:ext cx="4823810" cy="6427401"/>
          </a:xfrm>
          <a:prstGeom prst="rect">
            <a:avLst/>
          </a:prstGeom>
        </p:spPr>
        <p:txBody>
          <a:bodyPr wrap="square">
            <a:spAutoFit/>
          </a:bodyPr>
          <a:lstStyle/>
          <a:p>
            <a:pPr>
              <a:lnSpc>
                <a:spcPts val="2600"/>
              </a:lnSpc>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a:lnSpc>
                <a:spcPts val="2600"/>
              </a:lnSpc>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Advice: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If a finding of fraud is the basis for a final judgment, include that finding when drafting the final judgment. The more specific the findings of fact, the greater likelihood that the issues will not be relitigated in a subsequent bankruptcy proceeding. </a:t>
            </a:r>
          </a:p>
          <a:p>
            <a:pPr marL="342900" indent="-342900">
              <a:lnSpc>
                <a:spcPts val="2600"/>
              </a:lnSpc>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The same applies to verdict forms. </a:t>
            </a:r>
          </a:p>
          <a:p>
            <a:pPr marL="342900" indent="-342900">
              <a:lnSpc>
                <a:spcPts val="2600"/>
              </a:lnSpc>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Specifically find how the damages are apportioned between torts, because the damages arising from one tort may be dischargeable while damages arising from a different tort may be excepted from discharge.</a:t>
            </a:r>
          </a:p>
        </p:txBody>
      </p:sp>
      <p:sp>
        <p:nvSpPr>
          <p:cNvPr id="10" name="Title 1">
            <a:extLst>
              <a:ext uri="{FF2B5EF4-FFF2-40B4-BE49-F238E27FC236}">
                <a16:creationId xmlns:a16="http://schemas.microsoft.com/office/drawing/2014/main" id="{71FAF829-C73F-4990-A6F8-095F7A391703}"/>
              </a:ext>
            </a:extLst>
          </p:cNvPr>
          <p:cNvSpPr>
            <a:spLocks noGrp="1"/>
          </p:cNvSpPr>
          <p:nvPr>
            <p:ph type="title"/>
          </p:nvPr>
        </p:nvSpPr>
        <p:spPr>
          <a:xfrm>
            <a:off x="363071" y="1019272"/>
            <a:ext cx="3578307" cy="4973313"/>
          </a:xfrm>
        </p:spPr>
        <p:txBody>
          <a:bodyPr vert="horz" lIns="91440" tIns="45720" rIns="91440" bIns="45720" rtlCol="0" anchor="ctr">
            <a:normAutofit/>
          </a:bodyPr>
          <a:lstStyle/>
          <a:p>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Additional Considerations</a:t>
            </a:r>
          </a:p>
        </p:txBody>
      </p:sp>
    </p:spTree>
    <p:extLst>
      <p:ext uri="{BB962C8B-B14F-4D97-AF65-F5344CB8AC3E}">
        <p14:creationId xmlns:p14="http://schemas.microsoft.com/office/powerpoint/2010/main" val="4021152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30718" y="849360"/>
            <a:ext cx="5072652" cy="5062924"/>
          </a:xfrm>
          <a:prstGeom prst="rect">
            <a:avLst/>
          </a:prstGeom>
        </p:spPr>
        <p:txBody>
          <a:bodyPr wrap="square">
            <a:spAutoFit/>
          </a:bodyPr>
          <a:lstStyle/>
          <a:p>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Advice: </a:t>
            </a:r>
            <a:r>
              <a:rPr lang="en-US" altLang="en-US" sz="2500" dirty="0">
                <a:latin typeface="Arial" panose="020B0604020202020204" pitchFamily="34" charset="0"/>
                <a:ea typeface="ＭＳ Ｐゴシック" panose="020B0600070205080204" pitchFamily="34" charset="-128"/>
                <a:cs typeface="Arial" panose="020B0604020202020204" pitchFamily="34" charset="0"/>
              </a:rPr>
              <a:t>If you suspect that one party may file bankruptcy upon a dissolution ruling, enter an order or judgment making a final determination of property rights of the parties as soon as practicable. </a:t>
            </a:r>
            <a:endParaRPr lang="en-US" altLang="en-US" sz="2500" i="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500" b="1" dirty="0">
                <a:latin typeface="Arial" panose="020B0604020202020204" pitchFamily="34" charset="0"/>
                <a:ea typeface="ＭＳ Ｐゴシック" panose="020B0600070205080204" pitchFamily="34" charset="-128"/>
                <a:cs typeface="Arial" panose="020B0604020202020204" pitchFamily="34" charset="0"/>
              </a:rPr>
              <a:t>Advice: </a:t>
            </a:r>
            <a:r>
              <a:rPr lang="en-US" altLang="en-US" sz="2500" dirty="0">
                <a:latin typeface="Arial" panose="020B0604020202020204" pitchFamily="34" charset="0"/>
                <a:ea typeface="ＭＳ Ｐゴシック" panose="020B0600070205080204" pitchFamily="34" charset="-128"/>
                <a:cs typeface="Arial" panose="020B0604020202020204" pitchFamily="34" charset="0"/>
              </a:rPr>
              <a:t>If you monetize an interest in the marital home, make sure the obligation is secured either by an equitable lien or an actual recorded mortgage.</a:t>
            </a:r>
          </a:p>
        </p:txBody>
      </p:sp>
      <p:sp>
        <p:nvSpPr>
          <p:cNvPr id="10" name="Title 1">
            <a:extLst>
              <a:ext uri="{FF2B5EF4-FFF2-40B4-BE49-F238E27FC236}">
                <a16:creationId xmlns:a16="http://schemas.microsoft.com/office/drawing/2014/main" id="{79AF5494-98C8-4C13-938C-1815000CFCBB}"/>
              </a:ext>
            </a:extLst>
          </p:cNvPr>
          <p:cNvSpPr>
            <a:spLocks noGrp="1"/>
          </p:cNvSpPr>
          <p:nvPr>
            <p:ph type="title"/>
          </p:nvPr>
        </p:nvSpPr>
        <p:spPr>
          <a:xfrm>
            <a:off x="363071" y="1019272"/>
            <a:ext cx="3578307" cy="4973313"/>
          </a:xfrm>
        </p:spPr>
        <p:txBody>
          <a:bodyPr vert="horz" lIns="91440" tIns="45720" rIns="91440" bIns="45720" rtlCol="0" anchor="ctr">
            <a:normAutofit/>
          </a:bodyPr>
          <a:lstStyle/>
          <a:p>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Additional Considerations</a:t>
            </a:r>
          </a:p>
        </p:txBody>
      </p:sp>
    </p:spTree>
    <p:extLst>
      <p:ext uri="{BB962C8B-B14F-4D97-AF65-F5344CB8AC3E}">
        <p14:creationId xmlns:p14="http://schemas.microsoft.com/office/powerpoint/2010/main" val="4145371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78843" y="1017803"/>
            <a:ext cx="5180936" cy="5093702"/>
          </a:xfrm>
          <a:prstGeom prst="rect">
            <a:avLst/>
          </a:prstGeom>
        </p:spPr>
        <p:txBody>
          <a:bodyPr wrap="square">
            <a:spAutoFit/>
          </a:bodyPr>
          <a:lstStyle/>
          <a:p>
            <a:r>
              <a:rPr lang="en-US" sz="2500" dirty="0">
                <a:latin typeface="Arial" panose="020B0604020202020204" pitchFamily="34" charset="0"/>
                <a:ea typeface="ＭＳ Ｐゴシック" panose="020B0600070205080204" pitchFamily="34" charset="-128"/>
                <a:cs typeface="Arial" panose="020B0604020202020204" pitchFamily="34" charset="0"/>
              </a:rPr>
              <a:t>T</a:t>
            </a:r>
            <a:r>
              <a:rPr lang="en-US" sz="2500" dirty="0">
                <a:latin typeface="Arial" panose="020B0604020202020204" pitchFamily="34" charset="0"/>
                <a:cs typeface="Arial" panose="020B0604020202020204" pitchFamily="34" charset="0"/>
              </a:rPr>
              <a:t>he defense of </a:t>
            </a:r>
            <a:r>
              <a:rPr lang="en-US" sz="2500" b="1" dirty="0">
                <a:latin typeface="Arial" panose="020B0604020202020204" pitchFamily="34" charset="0"/>
                <a:cs typeface="Arial" panose="020B0604020202020204" pitchFamily="34" charset="0"/>
              </a:rPr>
              <a:t>judicial estoppel </a:t>
            </a:r>
            <a:r>
              <a:rPr lang="en-US" sz="2500" dirty="0">
                <a:latin typeface="Arial" panose="020B0604020202020204" pitchFamily="34" charset="0"/>
                <a:cs typeface="Arial" panose="020B0604020202020204" pitchFamily="34" charset="0"/>
              </a:rPr>
              <a:t>is often raised by defendants in state court actions when the cause of action has not been scheduled by the debtor in the bankruptcy case.  </a:t>
            </a:r>
          </a:p>
          <a:p>
            <a:endParaRPr lang="en-US" sz="2500"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Advice: </a:t>
            </a:r>
            <a:r>
              <a:rPr lang="en-US" sz="2500" dirty="0">
                <a:latin typeface="Arial" panose="020B0604020202020204" pitchFamily="34" charset="0"/>
                <a:cs typeface="Arial" panose="020B0604020202020204" pitchFamily="34" charset="0"/>
              </a:rPr>
              <a:t>Consider who would be harmed in the case by the application of judicial estoppel. </a:t>
            </a:r>
          </a:p>
          <a:p>
            <a:pPr marL="800100" lvl="1"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	Debtor only or creditors?</a:t>
            </a: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Title 1">
            <a:extLst>
              <a:ext uri="{FF2B5EF4-FFF2-40B4-BE49-F238E27FC236}">
                <a16:creationId xmlns:a16="http://schemas.microsoft.com/office/drawing/2014/main" id="{79AF5494-98C8-4C13-938C-1815000CFCBB}"/>
              </a:ext>
            </a:extLst>
          </p:cNvPr>
          <p:cNvSpPr>
            <a:spLocks noGrp="1"/>
          </p:cNvSpPr>
          <p:nvPr>
            <p:ph type="title"/>
          </p:nvPr>
        </p:nvSpPr>
        <p:spPr>
          <a:xfrm>
            <a:off x="361592" y="870458"/>
            <a:ext cx="3538056" cy="5221060"/>
          </a:xfrm>
        </p:spPr>
        <p:txBody>
          <a:bodyPr vert="horz" lIns="91440" tIns="45720" rIns="91440" bIns="45720" rtlCol="0" anchor="ctr">
            <a:normAutofit/>
          </a:bodyPr>
          <a:lstStyle/>
          <a:p>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Additional Considerations</a:t>
            </a:r>
          </a:p>
        </p:txBody>
      </p:sp>
    </p:spTree>
    <p:extLst>
      <p:ext uri="{BB962C8B-B14F-4D97-AF65-F5344CB8AC3E}">
        <p14:creationId xmlns:p14="http://schemas.microsoft.com/office/powerpoint/2010/main" val="98509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015-A71F-4D18-8993-EAA8D6377F60}"/>
              </a:ext>
            </a:extLst>
          </p:cNvPr>
          <p:cNvSpPr>
            <a:spLocks noGrp="1"/>
          </p:cNvSpPr>
          <p:nvPr>
            <p:ph type="title"/>
          </p:nvPr>
        </p:nvSpPr>
        <p:spPr>
          <a:xfrm>
            <a:off x="1314450" y="365124"/>
            <a:ext cx="7886700" cy="1325563"/>
          </a:xfrm>
        </p:spPr>
        <p:txBody>
          <a:bodyPr>
            <a:normAutofit/>
          </a:bodyPr>
          <a:lstStyle/>
          <a:p>
            <a:r>
              <a:rPr lang="en-US" b="1" dirty="0">
                <a:latin typeface="Arial" panose="020B0604020202020204" pitchFamily="34" charset="0"/>
                <a:cs typeface="Arial" panose="020B0604020202020204" pitchFamily="34" charset="0"/>
              </a:rPr>
              <a:t>Who are the parties?</a:t>
            </a:r>
          </a:p>
        </p:txBody>
      </p:sp>
      <p:pic>
        <p:nvPicPr>
          <p:cNvPr id="14" name="Graphic 13" descr="Gavel">
            <a:extLst>
              <a:ext uri="{FF2B5EF4-FFF2-40B4-BE49-F238E27FC236}">
                <a16:creationId xmlns:a16="http://schemas.microsoft.com/office/drawing/2014/main" id="{33A9BB27-920C-4355-ACFD-F49BE1B6B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
        <p:nvSpPr>
          <p:cNvPr id="6" name="Oval 5">
            <a:extLst>
              <a:ext uri="{FF2B5EF4-FFF2-40B4-BE49-F238E27FC236}">
                <a16:creationId xmlns:a16="http://schemas.microsoft.com/office/drawing/2014/main" id="{9187AF8B-E70B-4868-B5EB-7D898B355ECE}"/>
              </a:ext>
            </a:extLst>
          </p:cNvPr>
          <p:cNvSpPr/>
          <p:nvPr/>
        </p:nvSpPr>
        <p:spPr>
          <a:xfrm>
            <a:off x="1016369" y="1885094"/>
            <a:ext cx="900299" cy="900299"/>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grpSp>
        <p:nvGrpSpPr>
          <p:cNvPr id="8" name="Group 7">
            <a:extLst>
              <a:ext uri="{FF2B5EF4-FFF2-40B4-BE49-F238E27FC236}">
                <a16:creationId xmlns:a16="http://schemas.microsoft.com/office/drawing/2014/main" id="{8CE57BC0-C630-4748-974F-9BFF700685EC}"/>
              </a:ext>
            </a:extLst>
          </p:cNvPr>
          <p:cNvGrpSpPr/>
          <p:nvPr/>
        </p:nvGrpSpPr>
        <p:grpSpPr>
          <a:xfrm>
            <a:off x="285586" y="1999792"/>
            <a:ext cx="4099024" cy="2876302"/>
            <a:chOff x="775422" y="1106228"/>
            <a:chExt cx="3326954" cy="2876302"/>
          </a:xfrm>
        </p:grpSpPr>
        <p:sp>
          <p:nvSpPr>
            <p:cNvPr id="9" name="Rectangle 8">
              <a:extLst>
                <a:ext uri="{FF2B5EF4-FFF2-40B4-BE49-F238E27FC236}">
                  <a16:creationId xmlns:a16="http://schemas.microsoft.com/office/drawing/2014/main" id="{FF3E71E4-B5BA-4A31-8181-C346AA3B00DB}"/>
                </a:ext>
              </a:extLst>
            </p:cNvPr>
            <p:cNvSpPr/>
            <p:nvPr/>
          </p:nvSpPr>
          <p:spPr>
            <a:xfrm>
              <a:off x="1980242" y="1106228"/>
              <a:ext cx="2122134" cy="9002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00B8055E-8F13-4EAC-91EC-EBA9AB641AD9}"/>
                </a:ext>
              </a:extLst>
            </p:cNvPr>
            <p:cNvSpPr txBox="1"/>
            <p:nvPr/>
          </p:nvSpPr>
          <p:spPr>
            <a:xfrm>
              <a:off x="775422" y="3082231"/>
              <a:ext cx="2274229" cy="90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44550">
                <a:lnSpc>
                  <a:spcPct val="100000"/>
                </a:lnSpc>
                <a:spcBef>
                  <a:spcPct val="0"/>
                </a:spcBef>
                <a:spcAft>
                  <a:spcPct val="35000"/>
                </a:spcAft>
                <a:buNone/>
              </a:pPr>
              <a:r>
                <a:rPr lang="en-US" altLang="en-US" sz="1900" b="1" kern="1200" dirty="0">
                  <a:latin typeface="Arial" panose="020B0604020202020204" pitchFamily="34" charset="0"/>
                  <a:cs typeface="Arial" panose="020B0604020202020204" pitchFamily="34" charset="0"/>
                </a:rPr>
                <a:t>U.S. Trustee</a:t>
              </a:r>
              <a:r>
                <a:rPr lang="en-US" altLang="en-US" sz="1900" kern="1200" dirty="0">
                  <a:latin typeface="Arial" panose="020B0604020202020204" pitchFamily="34" charset="0"/>
                  <a:cs typeface="Arial" panose="020B0604020202020204" pitchFamily="34" charset="0"/>
                </a:rPr>
                <a:t>: Officer of the Department of Justice responsible for supervising administration of bankruptcy cases</a:t>
              </a:r>
            </a:p>
            <a:p>
              <a:pPr marL="342900" lvl="0" indent="-342900" algn="l" defTabSz="844550">
                <a:lnSpc>
                  <a:spcPct val="100000"/>
                </a:lnSpc>
                <a:spcBef>
                  <a:spcPct val="0"/>
                </a:spcBef>
                <a:spcAft>
                  <a:spcPct val="35000"/>
                </a:spcAft>
                <a:buFont typeface="Arial" panose="020B0604020202020204" pitchFamily="34" charset="0"/>
                <a:buChar char="•"/>
              </a:pPr>
              <a:r>
                <a:rPr lang="en-US" altLang="en-US" sz="1900" kern="1200" dirty="0">
                  <a:latin typeface="Arial" panose="020B0604020202020204" pitchFamily="34" charset="0"/>
                  <a:cs typeface="Arial" panose="020B0604020202020204" pitchFamily="34" charset="0"/>
                </a:rPr>
                <a:t>A </a:t>
              </a:r>
              <a:r>
                <a:rPr lang="ja-JP" altLang="en-US" sz="1900" kern="1200" dirty="0">
                  <a:latin typeface="Arial" panose="020B0604020202020204" pitchFamily="34" charset="0"/>
                  <a:cs typeface="Arial" panose="020B0604020202020204" pitchFamily="34" charset="0"/>
                </a:rPr>
                <a:t>“</a:t>
              </a:r>
              <a:r>
                <a:rPr lang="en-US" altLang="ja-JP" sz="1900" kern="1200" dirty="0">
                  <a:latin typeface="Arial" panose="020B0604020202020204" pitchFamily="34" charset="0"/>
                  <a:cs typeface="Arial" panose="020B0604020202020204" pitchFamily="34" charset="0"/>
                </a:rPr>
                <a:t>watch dog</a:t>
              </a:r>
              <a:r>
                <a:rPr lang="ja-JP" altLang="en-US" sz="1900" kern="1200" dirty="0">
                  <a:latin typeface="Arial" panose="020B0604020202020204" pitchFamily="34" charset="0"/>
                  <a:cs typeface="Arial" panose="020B0604020202020204" pitchFamily="34" charset="0"/>
                </a:rPr>
                <a:t>”</a:t>
              </a:r>
              <a:r>
                <a:rPr lang="en-US" altLang="ja-JP" sz="1900" kern="1200" dirty="0">
                  <a:latin typeface="Arial" panose="020B0604020202020204" pitchFamily="34" charset="0"/>
                  <a:cs typeface="Arial" panose="020B0604020202020204" pitchFamily="34" charset="0"/>
                </a:rPr>
                <a:t> over the bankruptcy process</a:t>
              </a:r>
              <a:r>
                <a:rPr lang="en-US" altLang="ja-JP" sz="1900" dirty="0">
                  <a:latin typeface="Arial" panose="020B0604020202020204" pitchFamily="34" charset="0"/>
                  <a:cs typeface="Arial" panose="020B0604020202020204" pitchFamily="34" charset="0"/>
                </a:rPr>
                <a:t>; d</a:t>
              </a:r>
              <a:r>
                <a:rPr lang="en-US" sz="1900" dirty="0">
                  <a:latin typeface="Arial" panose="020B0604020202020204" pitchFamily="34" charset="0"/>
                  <a:cs typeface="Arial" panose="020B0604020202020204" pitchFamily="34" charset="0"/>
                </a:rPr>
                <a:t>ifferent from “trustee”</a:t>
              </a:r>
              <a:endParaRPr lang="en-US" sz="1900" kern="1200" dirty="0">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id="{4292D1B4-DB69-4C4D-A4FF-C3E187A8A51A}"/>
              </a:ext>
            </a:extLst>
          </p:cNvPr>
          <p:cNvSpPr/>
          <p:nvPr/>
        </p:nvSpPr>
        <p:spPr>
          <a:xfrm>
            <a:off x="6688223" y="1885094"/>
            <a:ext cx="900299" cy="900299"/>
          </a:xfrm>
          <a:prstGeom prst="ellipse">
            <a:avLst/>
          </a:prstGeom>
          <a:solidFill>
            <a:schemeClr val="accent1">
              <a:lumMod val="40000"/>
              <a:lumOff val="60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grpSp>
        <p:nvGrpSpPr>
          <p:cNvPr id="13" name="Group 12">
            <a:extLst>
              <a:ext uri="{FF2B5EF4-FFF2-40B4-BE49-F238E27FC236}">
                <a16:creationId xmlns:a16="http://schemas.microsoft.com/office/drawing/2014/main" id="{5C5DF5DD-B5A4-4BF0-98C7-1BE325780C43}"/>
              </a:ext>
            </a:extLst>
          </p:cNvPr>
          <p:cNvGrpSpPr/>
          <p:nvPr/>
        </p:nvGrpSpPr>
        <p:grpSpPr>
          <a:xfrm>
            <a:off x="3557638" y="3471703"/>
            <a:ext cx="7583124" cy="1608925"/>
            <a:chOff x="640416" y="1351603"/>
            <a:chExt cx="7583124" cy="1608925"/>
          </a:xfrm>
        </p:grpSpPr>
        <p:sp>
          <p:nvSpPr>
            <p:cNvPr id="15" name="Rectangle 14">
              <a:extLst>
                <a:ext uri="{FF2B5EF4-FFF2-40B4-BE49-F238E27FC236}">
                  <a16:creationId xmlns:a16="http://schemas.microsoft.com/office/drawing/2014/main" id="{A4ABE331-8791-4CE8-BBD2-1144C2DAEF4E}"/>
                </a:ext>
              </a:extLst>
            </p:cNvPr>
            <p:cNvSpPr/>
            <p:nvPr/>
          </p:nvSpPr>
          <p:spPr>
            <a:xfrm>
              <a:off x="6101406" y="1351603"/>
              <a:ext cx="2122134" cy="9002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552A2F8E-EE82-4055-AA28-EECE874DC2C9}"/>
                </a:ext>
              </a:extLst>
            </p:cNvPr>
            <p:cNvSpPr txBox="1"/>
            <p:nvPr/>
          </p:nvSpPr>
          <p:spPr>
            <a:xfrm>
              <a:off x="640416" y="2060229"/>
              <a:ext cx="2570077" cy="90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altLang="en-US" sz="1900" b="1" kern="1200" dirty="0">
                  <a:latin typeface="Arial" panose="020B0604020202020204" pitchFamily="34" charset="0"/>
                  <a:cs typeface="Arial" panose="020B0604020202020204" pitchFamily="34" charset="0"/>
                </a:rPr>
                <a:t>Examiner</a:t>
              </a:r>
              <a:r>
                <a:rPr lang="en-US" altLang="en-US" sz="1900" kern="1200" dirty="0">
                  <a:latin typeface="Arial" panose="020B0604020202020204" pitchFamily="34" charset="0"/>
                  <a:cs typeface="Arial" panose="020B0604020202020204" pitchFamily="34" charset="0"/>
                </a:rPr>
                <a:t>:   Independent functionary appointed to conduct an investigation of the debtor’s affairs in a Chapter 11 case in which existing management remains in place and no case trustee is appointed</a:t>
              </a:r>
              <a:endParaRPr lang="en-US" sz="1900" kern="1200" dirty="0">
                <a:latin typeface="Arial" panose="020B0604020202020204" pitchFamily="34" charset="0"/>
                <a:cs typeface="Arial" panose="020B0604020202020204" pitchFamily="34" charset="0"/>
              </a:endParaRPr>
            </a:p>
          </p:txBody>
        </p:sp>
      </p:grpSp>
      <p:sp>
        <p:nvSpPr>
          <p:cNvPr id="18" name="Oval 17">
            <a:extLst>
              <a:ext uri="{FF2B5EF4-FFF2-40B4-BE49-F238E27FC236}">
                <a16:creationId xmlns:a16="http://schemas.microsoft.com/office/drawing/2014/main" id="{5A15F1DD-8CB7-4374-B745-D690D87B2C2B}"/>
              </a:ext>
            </a:extLst>
          </p:cNvPr>
          <p:cNvSpPr/>
          <p:nvPr/>
        </p:nvSpPr>
        <p:spPr>
          <a:xfrm>
            <a:off x="3942377" y="1926899"/>
            <a:ext cx="900299" cy="900299"/>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9" name="Rectangle 18" descr="Head with gears">
            <a:extLst>
              <a:ext uri="{FF2B5EF4-FFF2-40B4-BE49-F238E27FC236}">
                <a16:creationId xmlns:a16="http://schemas.microsoft.com/office/drawing/2014/main" id="{9BBACC71-1C19-4FE6-A8D3-C5A120F6AE0E}"/>
              </a:ext>
            </a:extLst>
          </p:cNvPr>
          <p:cNvSpPr/>
          <p:nvPr/>
        </p:nvSpPr>
        <p:spPr>
          <a:xfrm>
            <a:off x="4131439" y="2115961"/>
            <a:ext cx="522173" cy="522173"/>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5" name="Graphic 4" descr="Female Profile">
            <a:extLst>
              <a:ext uri="{FF2B5EF4-FFF2-40B4-BE49-F238E27FC236}">
                <a16:creationId xmlns:a16="http://schemas.microsoft.com/office/drawing/2014/main" id="{65037304-8788-4A9C-B99F-9158C15443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16868" y="2013739"/>
            <a:ext cx="643008" cy="643008"/>
          </a:xfrm>
          <a:prstGeom prst="rect">
            <a:avLst/>
          </a:prstGeom>
        </p:spPr>
      </p:pic>
      <p:pic>
        <p:nvPicPr>
          <p:cNvPr id="24" name="Graphic 23" descr="Checklist">
            <a:extLst>
              <a:ext uri="{FF2B5EF4-FFF2-40B4-BE49-F238E27FC236}">
                <a16:creationId xmlns:a16="http://schemas.microsoft.com/office/drawing/2014/main" id="{39FB3625-4F16-4695-9CB1-6CAC7FC7EE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3032" y="1989358"/>
            <a:ext cx="606971" cy="606971"/>
          </a:xfrm>
          <a:prstGeom prst="rect">
            <a:avLst/>
          </a:prstGeom>
        </p:spPr>
      </p:pic>
      <p:sp>
        <p:nvSpPr>
          <p:cNvPr id="25" name="TextBox 24">
            <a:extLst>
              <a:ext uri="{FF2B5EF4-FFF2-40B4-BE49-F238E27FC236}">
                <a16:creationId xmlns:a16="http://schemas.microsoft.com/office/drawing/2014/main" id="{14A7D2D9-BBCB-4288-B39D-575A88D1E61C}"/>
              </a:ext>
            </a:extLst>
          </p:cNvPr>
          <p:cNvSpPr txBox="1"/>
          <p:nvPr/>
        </p:nvSpPr>
        <p:spPr>
          <a:xfrm>
            <a:off x="6367985" y="4180329"/>
            <a:ext cx="2739983" cy="90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br>
              <a:rPr lang="en-US" altLang="en-US" sz="1900" b="1" kern="1200" dirty="0">
                <a:latin typeface="Arial" panose="020B0604020202020204" pitchFamily="34" charset="0"/>
                <a:cs typeface="Arial" panose="020B0604020202020204" pitchFamily="34" charset="0"/>
              </a:rPr>
            </a:br>
            <a:r>
              <a:rPr lang="en-US" altLang="en-US" sz="1900" b="1" kern="1200" dirty="0">
                <a:latin typeface="Arial" panose="020B0604020202020204" pitchFamily="34" charset="0"/>
                <a:cs typeface="Arial" panose="020B0604020202020204" pitchFamily="34" charset="0"/>
              </a:rPr>
              <a:t>Bankruptcy Administrator</a:t>
            </a:r>
            <a:r>
              <a:rPr lang="en-US" altLang="en-US" sz="1900" kern="1200" dirty="0">
                <a:latin typeface="Arial" panose="020B0604020202020204" pitchFamily="34" charset="0"/>
                <a:cs typeface="Arial" panose="020B0604020202020204" pitchFamily="34" charset="0"/>
              </a:rPr>
              <a:t>: Oversees the administration of bankruptcy cases, maintains a panel of private trustees, and monitors the transactions and conduct of parties (</a:t>
            </a:r>
            <a:r>
              <a:rPr lang="en-US" altLang="en-US" sz="1900" i="1" kern="1200" dirty="0">
                <a:latin typeface="Arial" panose="020B0604020202020204" pitchFamily="34" charset="0"/>
                <a:cs typeface="Arial" panose="020B0604020202020204" pitchFamily="34" charset="0"/>
              </a:rPr>
              <a:t>North Carolina and Alabama, Established in 1986</a:t>
            </a:r>
            <a:r>
              <a:rPr lang="en-US" altLang="en-US" sz="1900" kern="1200" dirty="0">
                <a:latin typeface="Arial" panose="020B0604020202020204" pitchFamily="34" charset="0"/>
                <a:cs typeface="Arial" panose="020B0604020202020204" pitchFamily="34" charset="0"/>
              </a:rPr>
              <a:t>) </a:t>
            </a:r>
            <a:endParaRPr lang="en-US" sz="19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6795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D30607E-9BC5-9D49-8081-DF0512FF3559}"/>
              </a:ext>
            </a:extLst>
          </p:cNvPr>
          <p:cNvSpPr/>
          <p:nvPr/>
        </p:nvSpPr>
        <p:spPr>
          <a:xfrm>
            <a:off x="3878846" y="873424"/>
            <a:ext cx="4959426" cy="5478423"/>
          </a:xfrm>
          <a:prstGeom prst="rect">
            <a:avLst/>
          </a:prstGeom>
        </p:spPr>
        <p:txBody>
          <a:bodyPr wrap="square">
            <a:spAutoFit/>
          </a:bodyPr>
          <a:lstStyle/>
          <a:p>
            <a:r>
              <a:rPr lang="en-US" sz="2500" dirty="0">
                <a:latin typeface="Arial" panose="020B0604020202020204" pitchFamily="34" charset="0"/>
                <a:ea typeface="ＭＳ Ｐゴシック" panose="020B0600070205080204" pitchFamily="34" charset="-128"/>
                <a:cs typeface="Arial" panose="020B0604020202020204" pitchFamily="34" charset="0"/>
              </a:rPr>
              <a:t>If a state court learns a former debtor failed to schedule a litigation asset in the bankruptcy case, the state court might want to direct the debtor to notify the trustee or court in writing of such failure and of the pendency of the state court litigation. </a:t>
            </a:r>
          </a:p>
          <a:p>
            <a:endParaRPr lang="en-US" sz="2500" dirty="0">
              <a:latin typeface="Arial" panose="020B0604020202020204" pitchFamily="34" charset="0"/>
              <a:ea typeface="ＭＳ Ｐゴシック" panose="020B0600070205080204" pitchFamily="34" charset="-128"/>
              <a:cs typeface="Arial" panose="020B0604020202020204" pitchFamily="34" charset="0"/>
            </a:endParaRPr>
          </a:p>
          <a:p>
            <a:r>
              <a:rPr lang="en-US" sz="2500" dirty="0">
                <a:latin typeface="Arial" panose="020B0604020202020204" pitchFamily="34" charset="0"/>
                <a:ea typeface="ＭＳ Ｐゴシック" panose="020B0600070205080204" pitchFamily="34" charset="-128"/>
                <a:cs typeface="Arial" panose="020B0604020202020204" pitchFamily="34" charset="0"/>
              </a:rPr>
              <a:t>That way, the litigation asset may not be lost as an asset in the bankruptcy process. </a:t>
            </a:r>
            <a:endParaRPr lang="en-US" sz="2500" dirty="0">
              <a:latin typeface="Arial" panose="020B0604020202020204" pitchFamily="34" charset="0"/>
              <a:cs typeface="Arial" panose="020B0604020202020204" pitchFamily="34" charset="0"/>
            </a:endParaRP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5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Title 1">
            <a:extLst>
              <a:ext uri="{FF2B5EF4-FFF2-40B4-BE49-F238E27FC236}">
                <a16:creationId xmlns:a16="http://schemas.microsoft.com/office/drawing/2014/main" id="{79AF5494-98C8-4C13-938C-1815000CFCBB}"/>
              </a:ext>
            </a:extLst>
          </p:cNvPr>
          <p:cNvSpPr>
            <a:spLocks noGrp="1"/>
          </p:cNvSpPr>
          <p:nvPr>
            <p:ph type="title"/>
          </p:nvPr>
        </p:nvSpPr>
        <p:spPr>
          <a:xfrm>
            <a:off x="361592" y="870458"/>
            <a:ext cx="3538056" cy="5221060"/>
          </a:xfrm>
        </p:spPr>
        <p:txBody>
          <a:bodyPr vert="horz" lIns="91440" tIns="45720" rIns="91440" bIns="45720" rtlCol="0" anchor="ctr">
            <a:normAutofit/>
          </a:bodyPr>
          <a:lstStyle/>
          <a:p>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Additional Considerations</a:t>
            </a:r>
          </a:p>
        </p:txBody>
      </p:sp>
    </p:spTree>
    <p:extLst>
      <p:ext uri="{BB962C8B-B14F-4D97-AF65-F5344CB8AC3E}">
        <p14:creationId xmlns:p14="http://schemas.microsoft.com/office/powerpoint/2010/main" val="3006474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71358" y="1019272"/>
            <a:ext cx="3249624" cy="4973313"/>
          </a:xfrm>
        </p:spPr>
        <p:txBody>
          <a:bodyPr vert="horz" lIns="91440" tIns="45720" rIns="91440" bIns="45720" rtlCol="0" anchor="ctr">
            <a:normAutofit/>
          </a:bodyPr>
          <a:lstStyle/>
          <a:p>
            <a:br>
              <a:rPr lang="en-US" sz="28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Additional </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Resources</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8" name="Picture 7">
            <a:extLst>
              <a:ext uri="{FF2B5EF4-FFF2-40B4-BE49-F238E27FC236}">
                <a16:creationId xmlns:a16="http://schemas.microsoft.com/office/drawing/2014/main" id="{27745CC7-41A6-4D59-AEA0-DEA4F1AF234C}"/>
              </a:ext>
            </a:extLst>
          </p:cNvPr>
          <p:cNvPicPr>
            <a:picLocks noChangeAspect="1"/>
          </p:cNvPicPr>
          <p:nvPr/>
        </p:nvPicPr>
        <p:blipFill>
          <a:blip r:embed="rId3"/>
          <a:stretch>
            <a:fillRect/>
          </a:stretch>
        </p:blipFill>
        <p:spPr>
          <a:xfrm>
            <a:off x="4947909" y="470925"/>
            <a:ext cx="2611572" cy="3695260"/>
          </a:xfrm>
          <a:prstGeom prst="rect">
            <a:avLst/>
          </a:prstGeom>
        </p:spPr>
      </p:pic>
      <p:sp>
        <p:nvSpPr>
          <p:cNvPr id="9" name="TextBox 8">
            <a:extLst>
              <a:ext uri="{FF2B5EF4-FFF2-40B4-BE49-F238E27FC236}">
                <a16:creationId xmlns:a16="http://schemas.microsoft.com/office/drawing/2014/main" id="{4CD16181-AA0E-473C-A3CC-32CB4CD92C00}"/>
              </a:ext>
            </a:extLst>
          </p:cNvPr>
          <p:cNvSpPr txBox="1"/>
          <p:nvPr/>
        </p:nvSpPr>
        <p:spPr>
          <a:xfrm>
            <a:off x="3936875" y="4331704"/>
            <a:ext cx="4981903"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Federal Judicial Center website on federal-state cooperation: </a:t>
            </a:r>
            <a:r>
              <a:rPr lang="en-US" dirty="0">
                <a:latin typeface="Arial" panose="020B0604020202020204" pitchFamily="34" charset="0"/>
                <a:cs typeface="Arial" panose="020B0604020202020204" pitchFamily="34" charset="0"/>
                <a:hlinkClick r:id="rId4"/>
              </a:rPr>
              <a:t>https://fjc.gov/fedstate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National Center for State Courts resource guide on foreclosures: </a:t>
            </a:r>
            <a:r>
              <a:rPr lang="en-US" dirty="0">
                <a:latin typeface="Arial" panose="020B0604020202020204" pitchFamily="34" charset="0"/>
                <a:cs typeface="Arial" panose="020B0604020202020204" pitchFamily="34" charset="0"/>
                <a:hlinkClick r:id="rId5"/>
              </a:rPr>
              <a:t>https://www.ncsc.org/Topics/Financial/Foreclosures/Resource-Guide.aspx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7976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1C892-BDE0-4974-9D7D-4CE7E82063C3}"/>
              </a:ext>
            </a:extLst>
          </p:cNvPr>
          <p:cNvSpPr>
            <a:spLocks noGrp="1"/>
          </p:cNvSpPr>
          <p:nvPr>
            <p:ph type="title"/>
          </p:nvPr>
        </p:nvSpPr>
        <p:spPr>
          <a:xfrm>
            <a:off x="435264" y="1019272"/>
            <a:ext cx="3249624" cy="4973313"/>
          </a:xfrm>
        </p:spPr>
        <p:txBody>
          <a:bodyPr vert="horz" lIns="91440" tIns="45720" rIns="91440" bIns="45720" rtlCol="0" anchor="ctr">
            <a:normAutofit/>
          </a:bodyPr>
          <a:lstStyle/>
          <a:p>
            <a:br>
              <a:rPr lang="en-US" sz="28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Thank You</a:t>
            </a:r>
          </a:p>
        </p:txBody>
      </p:sp>
      <p:sp>
        <p:nvSpPr>
          <p:cNvPr id="4" name="Content Placeholder 2">
            <a:extLst>
              <a:ext uri="{FF2B5EF4-FFF2-40B4-BE49-F238E27FC236}">
                <a16:creationId xmlns:a16="http://schemas.microsoft.com/office/drawing/2014/main" id="{DBECD40A-2D52-4923-98C5-2FFFAD91C2FC}"/>
              </a:ext>
            </a:extLst>
          </p:cNvPr>
          <p:cNvSpPr txBox="1">
            <a:spLocks/>
          </p:cNvSpPr>
          <p:nvPr/>
        </p:nvSpPr>
        <p:spPr>
          <a:xfrm>
            <a:off x="3759229" y="1600053"/>
            <a:ext cx="4874503" cy="36578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000000"/>
              </a:solidFill>
            </a:endParaRPr>
          </a:p>
        </p:txBody>
      </p:sp>
      <p:sp>
        <p:nvSpPr>
          <p:cNvPr id="3" name="Rectangle 2">
            <a:extLst>
              <a:ext uri="{FF2B5EF4-FFF2-40B4-BE49-F238E27FC236}">
                <a16:creationId xmlns:a16="http://schemas.microsoft.com/office/drawing/2014/main" id="{6D303C2B-547A-49F4-A310-11B6FD6C1C0D}"/>
              </a:ext>
            </a:extLst>
          </p:cNvPr>
          <p:cNvSpPr/>
          <p:nvPr/>
        </p:nvSpPr>
        <p:spPr>
          <a:xfrm>
            <a:off x="3580041" y="494971"/>
            <a:ext cx="5437414" cy="375487"/>
          </a:xfrm>
          <a:prstGeom prst="rect">
            <a:avLst/>
          </a:prstGeom>
        </p:spPr>
        <p:txBody>
          <a:bodyPr wrap="square">
            <a:spAutoFit/>
          </a:bodyPr>
          <a:lstStyle/>
          <a:p>
            <a:pPr>
              <a:lnSpc>
                <a:spcPct val="80000"/>
              </a:lnSpc>
            </a:pPr>
            <a:endParaRPr lang="en-US" altLang="en-US" sz="2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extBox 8">
            <a:extLst>
              <a:ext uri="{FF2B5EF4-FFF2-40B4-BE49-F238E27FC236}">
                <a16:creationId xmlns:a16="http://schemas.microsoft.com/office/drawing/2014/main" id="{4CD16181-AA0E-473C-A3CC-32CB4CD92C00}"/>
              </a:ext>
            </a:extLst>
          </p:cNvPr>
          <p:cNvSpPr txBox="1"/>
          <p:nvPr/>
        </p:nvSpPr>
        <p:spPr>
          <a:xfrm>
            <a:off x="3774961" y="659757"/>
            <a:ext cx="5218430" cy="5478423"/>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presentation was organized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by Federal Judicial Center Senior Research Associate Jason A. Cantone, with considerable assistance by a number of federal and state judges and court personnel (see note for slide 1).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Questions about the presentation and its use can be directed to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Dr. Cantone, at </a:t>
            </a:r>
            <a:r>
              <a:rPr lang="en-US" sz="2500" dirty="0">
                <a:latin typeface="Arial" panose="020B0604020202020204" pitchFamily="34" charset="0"/>
                <a:cs typeface="Arial" panose="020B0604020202020204" pitchFamily="34" charset="0"/>
                <a:hlinkClick r:id="rId3"/>
              </a:rPr>
              <a:t>fedstate@fjc.gov</a:t>
            </a:r>
            <a:r>
              <a:rPr lang="en-US" sz="2500" dirty="0">
                <a:latin typeface="Arial" panose="020B0604020202020204" pitchFamily="34" charset="0"/>
                <a:cs typeface="Arial" panose="020B0604020202020204" pitchFamily="34" charset="0"/>
              </a:rPr>
              <a:t>. We would also like to hear from you if you find it helpful or have any recommendations to improve it.  </a:t>
            </a:r>
          </a:p>
        </p:txBody>
      </p:sp>
    </p:spTree>
    <p:extLst>
      <p:ext uri="{BB962C8B-B14F-4D97-AF65-F5344CB8AC3E}">
        <p14:creationId xmlns:p14="http://schemas.microsoft.com/office/powerpoint/2010/main" val="1039308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7717</TotalTime>
  <Words>7272</Words>
  <Application>Microsoft Macintosh PowerPoint</Application>
  <PresentationFormat>On-screen Show (4:3)</PresentationFormat>
  <Paragraphs>732</Paragraphs>
  <Slides>92</Slides>
  <Notes>91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92</vt:i4>
      </vt:variant>
    </vt:vector>
  </HeadingPairs>
  <TitlesOfParts>
    <vt:vector size="104" baseType="lpstr">
      <vt:lpstr>Calibri (Body)</vt:lpstr>
      <vt:lpstr>DengXian</vt:lpstr>
      <vt:lpstr>ＭＳ Ｐゴシック</vt:lpstr>
      <vt:lpstr>ＭＳ Ｐゴシック</vt:lpstr>
      <vt:lpstr>游ゴシック</vt:lpstr>
      <vt:lpstr>Arial</vt:lpstr>
      <vt:lpstr>Baskerville Old Face</vt:lpstr>
      <vt:lpstr>Calibri</vt:lpstr>
      <vt:lpstr>Calibri Light</vt:lpstr>
      <vt:lpstr>Times New Roman</vt:lpstr>
      <vt:lpstr>Wingdings</vt:lpstr>
      <vt:lpstr>Office Theme</vt:lpstr>
      <vt:lpstr>  Introduction to Bankruptcy Law  and the Bankruptcy System:  An Educational Primer for State Courts [Template Presentation For Educational Use] </vt:lpstr>
      <vt:lpstr>Topics covered</vt:lpstr>
      <vt:lpstr>I. Overview of Bankruptcy</vt:lpstr>
      <vt:lpstr>Someone tells you they filed bankruptcy.  What could a state court judge do?</vt:lpstr>
      <vt:lpstr>The “Twin Pillars” of Bankruptcy</vt:lpstr>
      <vt:lpstr>Bankruptcy Policies</vt:lpstr>
      <vt:lpstr>Bankruptcy Policies</vt:lpstr>
      <vt:lpstr>Who are the parties?</vt:lpstr>
      <vt:lpstr>Who are the parties?</vt:lpstr>
      <vt:lpstr>Who are the parties?</vt:lpstr>
      <vt:lpstr>Bankruptcy Law 101:  Chapters</vt:lpstr>
      <vt:lpstr>Questions to consider</vt:lpstr>
      <vt:lpstr>Questions to consider</vt:lpstr>
      <vt:lpstr>The Chapter 9 Process</vt:lpstr>
      <vt:lpstr>The Chapter 7 Process</vt:lpstr>
      <vt:lpstr>Chapter 11, Subchapter V</vt:lpstr>
      <vt:lpstr>Chapter 13 Process</vt:lpstr>
      <vt:lpstr>Chapter 13 Process</vt:lpstr>
      <vt:lpstr>Chapter 13 Process</vt:lpstr>
      <vt:lpstr>Chapter 13 Process</vt:lpstr>
      <vt:lpstr>Why file under Chapter 13? </vt:lpstr>
      <vt:lpstr>Property of the Estate</vt:lpstr>
      <vt:lpstr>Property of the Estate</vt:lpstr>
      <vt:lpstr>Property of the Estate</vt:lpstr>
      <vt:lpstr>Removal and Remand</vt:lpstr>
      <vt:lpstr>Removal and Remand</vt:lpstr>
      <vt:lpstr>The Rooker⎼ Feldman Doctrine</vt:lpstr>
      <vt:lpstr>II. The Automatic Stay</vt:lpstr>
      <vt:lpstr>The Automatic  Stay</vt:lpstr>
      <vt:lpstr>The Automatic  Stay</vt:lpstr>
      <vt:lpstr>PowerPoint Presentation</vt:lpstr>
      <vt:lpstr>The Automatic  Stay: Deadlines  </vt:lpstr>
      <vt:lpstr>The Automatic  Stay: Exceptions  </vt:lpstr>
      <vt:lpstr>The Automatic  Stay: Termination</vt:lpstr>
      <vt:lpstr>The Automatic  Stay: Termination  </vt:lpstr>
      <vt:lpstr>The Automatic  Stay: Termination  </vt:lpstr>
      <vt:lpstr>The Automatic  Stay: Termination  </vt:lpstr>
      <vt:lpstr>The Automatic  Stay: Termination  </vt:lpstr>
      <vt:lpstr>The Automatic  Stay:  Codebtor Stay</vt:lpstr>
      <vt:lpstr>Can a state court judge violate the automatic stay?</vt:lpstr>
      <vt:lpstr>Violating the Automatic  Stay</vt:lpstr>
      <vt:lpstr>The Role  of the  State Court Judge</vt:lpstr>
      <vt:lpstr>Violating the Automatic Stay</vt:lpstr>
      <vt:lpstr>Relief from the Automatic Stay</vt:lpstr>
      <vt:lpstr>Jurisdiction and the Automatic Stay</vt:lpstr>
      <vt:lpstr>Automatic Stay in Criminal Actions  11 U.S.C. § 362(b)(1) </vt:lpstr>
      <vt:lpstr>Automatic Stay in Police and Regulatory Actions  11 U.S.C. § 362(b)(4) </vt:lpstr>
      <vt:lpstr>Automatic Stay and Tolling  11 U.S.C. §108 </vt:lpstr>
      <vt:lpstr>III. The Bankruptcy Discharge</vt:lpstr>
      <vt:lpstr>The Bankruptcy Discharge</vt:lpstr>
      <vt:lpstr>If there is a dispute about whether a debt in an action was discharged, should you resolve the issue? </vt:lpstr>
      <vt:lpstr>If there is a dispute about whether a debt in an action was discharged, should you resolve the issue?</vt:lpstr>
      <vt:lpstr>Discharge of Secured Debts</vt:lpstr>
      <vt:lpstr>Non-dischargeable Debts   11 U.S.C. §523</vt:lpstr>
      <vt:lpstr>Non-dischargeable Debts  11 U.S.C. §523</vt:lpstr>
      <vt:lpstr>Preclusion and the Discharge</vt:lpstr>
      <vt:lpstr>Reaffirmation Agreements</vt:lpstr>
      <vt:lpstr>IV. Bankruptcy  and  Family Law</vt:lpstr>
      <vt:lpstr>Domestic Support Obligation  (DSO)   11 U.S.C. §101(14A) </vt:lpstr>
      <vt:lpstr>Domestic Support Obligation  (DSO)   11 U.S.C. §101(14A) </vt:lpstr>
      <vt:lpstr>Domestic Support Obligation  (DSO)   11 U.S.C. §101(14A) </vt:lpstr>
      <vt:lpstr>Automatic Stay and Family Law  11 U.S.C. §362(b)</vt:lpstr>
      <vt:lpstr>Family Law and Estate Property</vt:lpstr>
      <vt:lpstr>DSOs and the Discharge  in Chapter 7</vt:lpstr>
      <vt:lpstr>DSOs and the Discharge in Chapter 13</vt:lpstr>
      <vt:lpstr>Priority of DSO Claims (Generally)</vt:lpstr>
      <vt:lpstr>Who Decides What Is a DSO? </vt:lpstr>
      <vt:lpstr>Jurisdiction and the Discharge: Domestic Support Obligations</vt:lpstr>
      <vt:lpstr>Jurisdiction and the Discharge: Domestic Support Obligations</vt:lpstr>
      <vt:lpstr> Factors Considered by Bankruptcy Court to Determine if Obligation Is a DSO</vt:lpstr>
      <vt:lpstr> Sample Language  to Protect Judgments </vt:lpstr>
      <vt:lpstr> Sample Language  to Protect Judgments </vt:lpstr>
      <vt:lpstr>Child Support, Maintenance, or Attorneys’ Fees in Divorce: Can a Bankruptcy Court Examine or Undo Your Awards?</vt:lpstr>
      <vt:lpstr>V. Bankruptcy  and  Foreclosure</vt:lpstr>
      <vt:lpstr>Automatic Stay and Foreclosure</vt:lpstr>
      <vt:lpstr>Automatic Stay and Foreclosure</vt:lpstr>
      <vt:lpstr>Effect of Order for Relief from the Stay </vt:lpstr>
      <vt:lpstr>Serial Filers </vt:lpstr>
      <vt:lpstr> Foreclosure After Chapter 13</vt:lpstr>
      <vt:lpstr> Foreclosure After Chapter 13</vt:lpstr>
      <vt:lpstr> Receivers and Commissioners </vt:lpstr>
      <vt:lpstr> Can bankruptcy solve a foreclosure problem?</vt:lpstr>
      <vt:lpstr> Can bankruptcy solve a foreclosure problem? (cont’d)</vt:lpstr>
      <vt:lpstr> Can bankruptcy solve a foreclosure problem? (cont’d)</vt:lpstr>
      <vt:lpstr>V. Additional Considerations and Resources</vt:lpstr>
      <vt:lpstr> Additional Considerations</vt:lpstr>
      <vt:lpstr> Additional Considerations</vt:lpstr>
      <vt:lpstr> Additional Considerations</vt:lpstr>
      <vt:lpstr> Additional Considerations</vt:lpstr>
      <vt:lpstr> Additional Considerations</vt:lpstr>
      <vt:lpstr> Additional  Resources</vt:lpstr>
      <vt:lpstr>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Bankruptcy Law and the Bankruptcy System:  A Primer for State Court Judges [Template Presentation For Educational Use]</dc:title>
  <dc:creator>Jason Cantone</dc:creator>
  <cp:lastModifiedBy>Jason Cantone</cp:lastModifiedBy>
  <cp:revision>222</cp:revision>
  <dcterms:created xsi:type="dcterms:W3CDTF">2020-01-24T18:33:53Z</dcterms:created>
  <dcterms:modified xsi:type="dcterms:W3CDTF">2020-12-02T13:30:27Z</dcterms:modified>
</cp:coreProperties>
</file>